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E713_2A6B84BD.xml" ContentType="application/vnd.ms-powerpoint.comments+xml"/>
  <Override PartName="/ppt/notesSlides/notesSlide16.xml" ContentType="application/vnd.openxmlformats-officedocument.presentationml.notesSlide+xml"/>
  <Override PartName="/ppt/comments/modernComment_7FFFCB55_7C715D3F.xml" ContentType="application/vnd.ms-powerpoint.comments+xml"/>
  <Override PartName="/ppt/notesSlides/notesSlide17.xml" ContentType="application/vnd.openxmlformats-officedocument.presentationml.notesSlide+xml"/>
  <Override PartName="/ppt/comments/modernComment_7FFFE715_3ED37A7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D65A3F3_3335766F.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70" r:id="rId4"/>
    <p:sldMasterId id="2147486159" r:id="rId5"/>
  </p:sldMasterIdLst>
  <p:notesMasterIdLst>
    <p:notesMasterId r:id="rId31"/>
  </p:notesMasterIdLst>
  <p:handoutMasterIdLst>
    <p:handoutMasterId r:id="rId32"/>
  </p:handoutMasterIdLst>
  <p:sldIdLst>
    <p:sldId id="2103813152" r:id="rId6"/>
    <p:sldId id="2145705647" r:id="rId7"/>
    <p:sldId id="2147477266" r:id="rId8"/>
    <p:sldId id="2147471828" r:id="rId9"/>
    <p:sldId id="2147471829" r:id="rId10"/>
    <p:sldId id="2147470162" r:id="rId11"/>
    <p:sldId id="2147470163" r:id="rId12"/>
    <p:sldId id="2147470164" r:id="rId13"/>
    <p:sldId id="2103813147" r:id="rId14"/>
    <p:sldId id="2103813092" r:id="rId15"/>
    <p:sldId id="2103813114" r:id="rId16"/>
    <p:sldId id="2103813115" r:id="rId17"/>
    <p:sldId id="2103813094" r:id="rId18"/>
    <p:sldId id="2103813116" r:id="rId19"/>
    <p:sldId id="2147470168" r:id="rId20"/>
    <p:sldId id="2103813148" r:id="rId21"/>
    <p:sldId id="2103813154" r:id="rId22"/>
    <p:sldId id="2147477267" r:id="rId23"/>
    <p:sldId id="2147470165" r:id="rId24"/>
    <p:sldId id="2147477269" r:id="rId25"/>
    <p:sldId id="2103813105" r:id="rId26"/>
    <p:sldId id="2103813107" r:id="rId27"/>
    <p:sldId id="2103813139" r:id="rId28"/>
    <p:sldId id="2147470167" r:id="rId29"/>
    <p:sldId id="21474701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36" userDrawn="1">
          <p15:clr>
            <a:srgbClr val="A4A3A4"/>
          </p15:clr>
        </p15:guide>
        <p15:guide id="6" pos="3072" userDrawn="1">
          <p15:clr>
            <a:srgbClr val="A4A3A4"/>
          </p15:clr>
        </p15:guide>
        <p15:guide id="7" orient="horz" pos="4272" userDrawn="1">
          <p15:clr>
            <a:srgbClr val="A4A3A4"/>
          </p15:clr>
        </p15:guide>
        <p15:guide id="9" orient="horz" pos="4320" userDrawn="1">
          <p15:clr>
            <a:srgbClr val="A4A3A4"/>
          </p15:clr>
        </p15:guide>
        <p15:guide id="10" pos="7368" userDrawn="1">
          <p15:clr>
            <a:srgbClr val="A4A3A4"/>
          </p15:clr>
        </p15:guide>
        <p15:guide id="11" pos="2688" userDrawn="1">
          <p15:clr>
            <a:srgbClr val="A4A3A4"/>
          </p15:clr>
        </p15:guide>
        <p15:guide id="12" orient="horz" pos="1536" userDrawn="1">
          <p15:clr>
            <a:srgbClr val="A4A3A4"/>
          </p15:clr>
        </p15:guide>
        <p15:guide id="13" pos="504" userDrawn="1">
          <p15:clr>
            <a:srgbClr val="A4A3A4"/>
          </p15:clr>
        </p15:guide>
        <p15:guide id="16" pos="6432" userDrawn="1">
          <p15:clr>
            <a:srgbClr val="A4A3A4"/>
          </p15:clr>
        </p15:guide>
        <p15:guide id="17" pos="1248" userDrawn="1">
          <p15:clr>
            <a:srgbClr val="A4A3A4"/>
          </p15:clr>
        </p15:guide>
        <p15:guide id="20" orient="horz" pos="326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8F0A00-8E94-28F2-2614-A7534FC387CA}" name="Sunetra Virdi" initials="SV" userId="S::suvirdi@microsoft.com::b48575e8-60aa-4b5b-93f8-f09d2c7ae816" providerId="AD"/>
  <p188:author id="{747CAF24-3224-2794-BE99-3EB89012D878}" name="Cindy Na" initials="CN" userId="S::cina@microsoft.com::c33f00ba-cab3-4464-b484-90ad12794e09" providerId="AD"/>
  <p188:author id="{060BD853-DF31-13DE-D368-5685C011CB7B}" name="Sriram Sunder Raman" initials="SR" userId="S::srisr@winse.microsoft.com::12a65191-2b15-405c-b167-c477b1bdc2a8" providerId="AD"/>
  <p188:author id="{5C783169-2210-709C-60F2-96AB6D54C762}" name="Vlad Rodriguez" initials="VR" userId="S::vlrodrig@microsoft.com::13b36163-9dbd-4dcc-92fe-e32ae87f5a15"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2223CC81-D326-4721-5142-C8F25ACC995D}" name="Miwa Monji" initials="MM" userId="S::mimonji@microsoft.com::e4dee937-de94-476f-87c3-23f356752f0f" providerId="AD"/>
  <p188:author id="{81D23F89-5218-F92C-EF65-3926C6FB922A}" name="Craig Hajduk" initials="CH" userId="S::crhajduk@microsoft.com::9d932c56-afa8-4698-aa7e-3522a48bbf26" providerId="AD"/>
  <p188:author id="{F7B635A9-BF0C-C894-64F0-4E37A9758D0C}" name="Isabela Belloso" initials="IB" userId="S::ibelloso@fb.com::ad9647f9-1fe1-44fe-88f9-f070df5da3db" providerId="AD"/>
  <p188:author id="{AA9DB6A9-80AE-2CD2-AAA4-A7C6606C2480}" name="Jie Feng" initials="JF" userId="S::jife@microsoft.com::d4562633-bdd1-4772-bbf8-2915056a1762" providerId="AD"/>
  <p188:author id="{3C49C7B1-28FB-F044-71BD-60BD8333C203}" name="Sumi Venkitaraman" initials="SV" userId="S::suvenkit@microsoft.com::1789476d-e9c0-4c70-8d10-17d0bbe1637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737373"/>
    <a:srgbClr val="003C6A"/>
    <a:srgbClr val="D7D7D7"/>
    <a:srgbClr val="08528C"/>
    <a:srgbClr val="0090FF"/>
    <a:srgbClr val="50E6FF"/>
    <a:srgbClr val="F2F2F2"/>
    <a:srgbClr val="CBCBCB"/>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521EA-379C-4F48-A816-55D31FE5DE2D}" v="37" dt="2022-06-22T17:28:25.182"/>
    <p1510:client id="{D7631E8E-5504-40C1-81EA-B71FFBC7FA4F}" v="3" dt="2022-06-27T16:51:29.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74" autoAdjust="0"/>
  </p:normalViewPr>
  <p:slideViewPr>
    <p:cSldViewPr snapToGrid="0">
      <p:cViewPr varScale="1">
        <p:scale>
          <a:sx n="92" d="100"/>
          <a:sy n="92" d="100"/>
        </p:scale>
        <p:origin x="1278" y="84"/>
      </p:cViewPr>
      <p:guideLst>
        <p:guide orient="horz" pos="2160"/>
        <p:guide pos="3840"/>
        <p:guide pos="5136"/>
        <p:guide pos="3072"/>
        <p:guide orient="horz" pos="4272"/>
        <p:guide orient="horz" pos="4320"/>
        <p:guide pos="7368"/>
        <p:guide pos="2688"/>
        <p:guide orient="horz" pos="1536"/>
        <p:guide pos="504"/>
        <p:guide pos="6432"/>
        <p:guide pos="1248"/>
        <p:guide orient="horz" pos="32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7D65A3F3_3335766F.xml><?xml version="1.0" encoding="utf-8"?>
<p188:cmLst xmlns:a="http://schemas.openxmlformats.org/drawingml/2006/main" xmlns:r="http://schemas.openxmlformats.org/officeDocument/2006/relationships" xmlns:p188="http://schemas.microsoft.com/office/powerpoint/2018/8/main">
  <p188:cm id="{2FEBE9D3-E6C4-4BF1-AF88-C5B3EA6B3663}" authorId="{747CAF24-3224-2794-BE99-3EB89012D878}" created="2022-05-13T16:02:44.216">
    <ac:txMkLst xmlns:ac="http://schemas.microsoft.com/office/drawing/2013/main/command">
      <pc:docMk xmlns:pc="http://schemas.microsoft.com/office/powerpoint/2013/main/command"/>
      <pc:sldMk xmlns:pc="http://schemas.microsoft.com/office/powerpoint/2013/main/command" cId="859141743" sldId="2103813107"/>
      <ac:graphicFrameMk id="7" creationId="{8167F79F-3576-304A-B772-7BCB443BA761}"/>
      <ac:tblMk/>
      <ac:tcMk rowId="3150558378" colId="843109201"/>
      <ac:txMk cp="0" len="37">
        <ac:context len="85" hash="803532441"/>
      </ac:txMk>
    </ac:txMkLst>
    <p188:pos x="2235568" y="4713293"/>
    <p188:replyLst>
      <p188:reply id="{52B6A243-4BD5-4A65-83E9-C3B53E835134}" authorId="{758F0A00-8E94-28F2-2614-A7534FC387CA}" created="2022-05-16T18:36:09.571">
        <p188:txBody>
          <a:bodyPr/>
          <a:lstStyle/>
          <a:p>
            <a:r>
              <a:rPr lang="en-US"/>
              <a:t>[@Gaurav Malhotra] please check</a:t>
            </a:r>
          </a:p>
        </p188:txBody>
      </p188:reply>
    </p188:replyLst>
    <p188:txBody>
      <a:bodyPr/>
      <a:lstStyle/>
      <a:p>
        <a:r>
          <a:rPr lang="en-US"/>
          <a:t>[@Sunetra Virdi] [@Gaurav Malhotra] are these still the Data Estate Insights features we want to call out? Could you help check and edit as necessary? Thanks!</a:t>
        </a:r>
      </a:p>
    </p188:txBody>
  </p188:cm>
  <p188:cm id="{C8C1A6D6-5410-446B-8102-021EF7803086}" authorId="{5C783169-2210-709C-60F2-96AB6D54C762}" created="2022-05-17T23:10:49.128">
    <pc:sldMkLst xmlns:pc="http://schemas.microsoft.com/office/powerpoint/2013/main/command">
      <pc:docMk/>
      <pc:sldMk cId="859141743" sldId="2103813107"/>
    </pc:sldMkLst>
    <p188:replyLst>
      <p188:reply id="{5F3AA949-E923-4011-B382-32ADC0837527}" authorId="{747CAF24-3224-2794-BE99-3EB89012D878}" created="2022-05-18T00:49:26.818">
        <p188:txBody>
          <a:bodyPr/>
          <a:lstStyle/>
          <a:p>
            <a:r>
              <a:rPr lang="en-US"/>
              <a:t>[@Vlad Rodriguez] Azure SQL DB and SQL Server should be captured by "SQL DevOps roles"?</a:t>
            </a:r>
          </a:p>
        </p188:txBody>
      </p188:reply>
      <p188:reply id="{4844EB03-F517-4CCD-9467-8DE16EA1DEB2}" authorId="{5C783169-2210-709C-60F2-96AB6D54C762}" created="2022-05-18T02:57:05.415">
        <p188:txBody>
          <a:bodyPr/>
          <a:lstStyle/>
          <a:p>
            <a:r>
              <a:rPr lang="en-US"/>
              <a:t>yes, both would leverage the SQL DevOps roles</a:t>
            </a:r>
          </a:p>
        </p188:txBody>
      </p188:reply>
    </p188:replyLst>
    <p188:txBody>
      <a:bodyPr/>
      <a:lstStyle/>
      <a:p>
        <a:r>
          <a:rPr lang="en-US"/>
          <a:t>[@Cindy Na] we also support policies on subscriptions and resource groups (in Pub Prev). And, FYI, on May 24th we are launching into Public Preview more data sources for Policy: Azure SQL DB and Sql Server 2022</a:t>
        </a:r>
      </a:p>
    </p188:txBody>
  </p188:cm>
</p188:cmLst>
</file>

<file path=ppt/comments/modernComment_7FFFCB55_7C715D3F.xml><?xml version="1.0" encoding="utf-8"?>
<p188:cmLst xmlns:a="http://schemas.openxmlformats.org/drawingml/2006/main" xmlns:r="http://schemas.openxmlformats.org/officeDocument/2006/relationships" xmlns:p188="http://schemas.microsoft.com/office/powerpoint/2018/8/main">
  <p188:cm id="{DFF34D09-232B-4D79-8DBC-6F5D24F094C0}" authorId="{747CAF24-3224-2794-BE99-3EB89012D878}" created="2022-05-13T15:54:29.478">
    <ac:txMkLst xmlns:ac="http://schemas.microsoft.com/office/drawing/2013/main/command">
      <pc:docMk xmlns:pc="http://schemas.microsoft.com/office/powerpoint/2013/main/command"/>
      <pc:sldMk xmlns:pc="http://schemas.microsoft.com/office/powerpoint/2013/main/command" cId="2087804223" sldId="2147470165"/>
      <ac:spMk id="9" creationId="{86C34176-7939-0846-A80C-19FCC9F57D98}"/>
      <ac:txMk cp="17" len="68">
        <ac:context len="86" hash="2709988070"/>
      </ac:txMk>
    </ac:txMkLst>
    <p188:pos x="2904067" y="201746"/>
    <p188:replyLst>
      <p188:reply id="{374057AA-8F30-43F5-A3AE-00E359D052C5}" authorId="{758F0A00-8E94-28F2-2614-A7534FC387CA}" created="2022-05-18T01:00:10.409">
        <p188:txBody>
          <a:bodyPr/>
          <a:lstStyle/>
          <a:p>
            <a:r>
              <a:rPr lang="en-US"/>
              <a:t>[@Cindy Na] this slide is updated.</a:t>
            </a:r>
          </a:p>
        </p188:txBody>
      </p188:reply>
    </p188:replyLst>
    <p188:txBody>
      <a:bodyPr/>
      <a:lstStyle/>
      <a:p>
        <a:r>
          <a:rPr lang="en-US"/>
          <a:t>[@Sunetra Virdi] [@Gaurav Malhotra] are these bullet points still accurate? Could you help make any edits? Thanks!</a:t>
        </a:r>
      </a:p>
    </p188:txBody>
  </p188:cm>
  <p188:cm id="{51600D31-BC61-49AC-8CF2-5B2DF2460057}" authorId="{758F0A00-8E94-28F2-2614-A7534FC387CA}" status="resolved" created="2022-05-16T17:35:37.877" complete="100000">
    <ac:deMkLst xmlns:ac="http://schemas.microsoft.com/office/drawing/2013/main/command">
      <pc:docMk xmlns:pc="http://schemas.microsoft.com/office/powerpoint/2013/main/command"/>
      <pc:sldMk xmlns:pc="http://schemas.microsoft.com/office/powerpoint/2013/main/command" cId="2087804223" sldId="2147470165"/>
      <ac:picMk id="3" creationId="{0D3A8EEF-47C1-438F-A06E-D514E010486D}"/>
    </ac:deMkLst>
    <p188:txBody>
      <a:bodyPr/>
      <a:lstStyle/>
      <a:p>
        <a:r>
          <a:rPr lang="en-US"/>
          <a:t>[@Jay Wyche] can we please add the latest from Stewardship along with the TOC?</a:t>
        </a:r>
      </a:p>
    </p188:txBody>
  </p188:cm>
</p188:cmLst>
</file>

<file path=ppt/comments/modernComment_7FFFE713_2A6B84BD.xml><?xml version="1.0" encoding="utf-8"?>
<p188:cmLst xmlns:a="http://schemas.openxmlformats.org/drawingml/2006/main" xmlns:r="http://schemas.openxmlformats.org/officeDocument/2006/relationships" xmlns:p188="http://schemas.microsoft.com/office/powerpoint/2018/8/main">
  <p188:cm id="{6DA078EC-DA70-4EE8-96B6-D245621E7CE6}" authorId="{747CAF24-3224-2794-BE99-3EB89012D878}" created="2022-05-16T17:38:11.999">
    <ac:deMkLst xmlns:ac="http://schemas.microsoft.com/office/drawing/2013/main/command">
      <pc:docMk xmlns:pc="http://schemas.microsoft.com/office/powerpoint/2013/main/command"/>
      <pc:sldMk xmlns:pc="http://schemas.microsoft.com/office/powerpoint/2013/main/command" cId="711689405" sldId="2147477267"/>
      <ac:picMk id="11" creationId="{94C0B3CB-720D-2F20-DA2A-C709ED766718}"/>
    </ac:deMkLst>
    <p188:replyLst>
      <p188:reply id="{3F4F1936-D3F0-411B-885E-2E21B9442FB2}" authorId="{AA9DB6A9-80AE-2CD2-AAA4-A7C6606C2480}" created="2022-05-18T16:43:43.683">
        <p188:txBody>
          <a:bodyPr/>
          <a:lstStyle/>
          <a:p>
            <a:r>
              <a:rPr lang="en-US"/>
              <a:t>Done with updates</a:t>
            </a:r>
          </a:p>
        </p188:txBody>
      </p188:reply>
    </p188:replyLst>
    <p188:txBody>
      <a:bodyPr/>
      <a:lstStyle/>
      <a:p>
        <a:r>
          <a:rPr lang="en-US"/>
          <a:t>[@Jie Feng] to update</a:t>
        </a:r>
      </a:p>
    </p188:txBody>
  </p188:cm>
</p188:cmLst>
</file>

<file path=ppt/comments/modernComment_7FFFE715_3ED37A7E.xml><?xml version="1.0" encoding="utf-8"?>
<p188:cmLst xmlns:a="http://schemas.openxmlformats.org/drawingml/2006/main" xmlns:r="http://schemas.openxmlformats.org/officeDocument/2006/relationships" xmlns:p188="http://schemas.microsoft.com/office/powerpoint/2018/8/main">
  <p188:cm id="{A488387B-0CD0-48F1-838C-58D138743C11}" authorId="{747CAF24-3224-2794-BE99-3EB89012D878}" status="resolved" created="2022-05-13T16:01:54.508" complete="100000">
    <ac:txMkLst xmlns:ac="http://schemas.microsoft.com/office/drawing/2013/main/command">
      <pc:docMk xmlns:pc="http://schemas.microsoft.com/office/powerpoint/2013/main/command"/>
      <pc:sldMk xmlns:pc="http://schemas.microsoft.com/office/powerpoint/2013/main/command" cId="1054046846" sldId="2147477269"/>
      <ac:spMk id="9" creationId="{86C34176-7939-0846-A80C-19FCC9F57D98}"/>
      <ac:txMk cp="0" len="151">
        <ac:context len="187" hash="2665722969"/>
      </ac:txMk>
    </ac:txMkLst>
    <p188:pos x="3911600" y="205680"/>
    <p188:txBody>
      <a:bodyPr/>
      <a:lstStyle/>
      <a:p>
        <a:r>
          <a:rPr lang="en-US"/>
          <a:t>[@Pratik Verma] [@Prasad Mujumdar] can you double check if these are the features we want to highlight for the L100 deck and edit as appropriate? Thanks!</a:t>
        </a:r>
      </a:p>
    </p188:txBody>
  </p188:cm>
  <p188:cm id="{995AE1F4-CA8B-478F-A515-B9237ACBC594}" authorId="{747CAF24-3224-2794-BE99-3EB89012D878}" status="resolved" created="2022-05-16T17:26:15.484" complete="100000">
    <ac:deMkLst xmlns:ac="http://schemas.microsoft.com/office/drawing/2013/main/command">
      <pc:docMk xmlns:pc="http://schemas.microsoft.com/office/powerpoint/2013/main/command"/>
      <pc:sldMk xmlns:pc="http://schemas.microsoft.com/office/powerpoint/2013/main/command" cId="1054046846" sldId="2147477269"/>
      <ac:picMk id="11" creationId="{94C0B3CB-720D-2F20-DA2A-C709ED766718}"/>
    </ac:deMkLst>
    <p188:txBody>
      <a:bodyPr/>
      <a:lstStyle/>
      <a:p>
        <a:r>
          <a:rPr lang="en-US"/>
          <a:t>[@Prasad Mujumdar] [@Blesson John] [@Vlad Rodriguez] can you update this screenshot to what the Data Policy UX looks like? Thanks!</a:t>
        </a:r>
      </a:p>
    </p188:txBody>
  </p188:cm>
  <p188:cm id="{5440DBCA-B479-4B5D-A5F1-046190B093A6}" authorId="{5C783169-2210-709C-60F2-96AB6D54C762}" status="resolved" created="2022-05-17T22:58:35.640" complete="100000">
    <pc:sldMkLst xmlns:pc="http://schemas.microsoft.com/office/powerpoint/2013/main/command">
      <pc:docMk/>
      <pc:sldMk cId="1054046846" sldId="2147477269"/>
    </pc:sldMkLst>
    <p188:replyLst>
      <p188:reply id="{BD08433A-59FC-467B-8CCB-0A91FDBCAE9F}" authorId="{747CAF24-3224-2794-BE99-3EB89012D878}" created="2022-05-18T00:51:55.207">
        <p188:txBody>
          <a:bodyPr/>
          <a:lstStyle/>
          <a:p>
            <a:r>
              <a:rPr lang="en-US"/>
              <a:t>Thanks [@Vlad Rodriguez]  - updated </a:t>
            </a:r>
          </a:p>
        </p188:txBody>
      </p188:reply>
    </p188:replyLst>
    <p188:txBody>
      <a:bodyPr/>
      <a:lstStyle/>
      <a:p>
        <a:r>
          <a:rPr lang="en-US"/>
          <a:t>[@Cindy Na], you can mention we also support policies on subscriptions and resource groups. And, FYI, on May 24th we are launching into Public Preview more data sources for Policy: Azure SQL DB and Sql Server 2022</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92CAC-F6FA-40CD-A6C0-8A936A46ED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4E7897-233E-4F30-87E5-E56F8120C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38BBEB-3B00-4D51-9C1B-06AF6749AA85}" type="datetimeFigureOut">
              <a:rPr lang="en-US" smtClean="0"/>
              <a:t>8/8/2022</a:t>
            </a:fld>
            <a:endParaRPr lang="en-US"/>
          </a:p>
        </p:txBody>
      </p:sp>
      <p:sp>
        <p:nvSpPr>
          <p:cNvPr id="4" name="Footer Placeholder 3">
            <a:extLst>
              <a:ext uri="{FF2B5EF4-FFF2-40B4-BE49-F238E27FC236}">
                <a16:creationId xmlns:a16="http://schemas.microsoft.com/office/drawing/2014/main" id="{1CD22430-2C4D-478E-905B-E84975757C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3EE7A7-38F0-48BE-9316-9A208D7EBE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54D555-FB7E-4379-AECD-1005506063EA}" type="slidenum">
              <a:rPr lang="en-US" smtClean="0"/>
              <a:t>‹#›</a:t>
            </a:fld>
            <a:endParaRPr lang="en-US"/>
          </a:p>
        </p:txBody>
      </p:sp>
    </p:spTree>
    <p:extLst>
      <p:ext uri="{BB962C8B-B14F-4D97-AF65-F5344CB8AC3E}">
        <p14:creationId xmlns:p14="http://schemas.microsoft.com/office/powerpoint/2010/main" val="2430790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13</a:t>
            </a:fld>
            <a:endParaRPr lang="en-US"/>
          </a:p>
        </p:txBody>
      </p:sp>
    </p:spTree>
    <p:extLst>
      <p:ext uri="{BB962C8B-B14F-4D97-AF65-F5344CB8AC3E}">
        <p14:creationId xmlns:p14="http://schemas.microsoft.com/office/powerpoint/2010/main" val="266756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14</a:t>
            </a:fld>
            <a:endParaRPr lang="en-US"/>
          </a:p>
        </p:txBody>
      </p:sp>
    </p:spTree>
    <p:extLst>
      <p:ext uri="{BB962C8B-B14F-4D97-AF65-F5344CB8AC3E}">
        <p14:creationId xmlns:p14="http://schemas.microsoft.com/office/powerpoint/2010/main" val="20810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63825A-F6AA-4151-A6AC-7E5685033920}" type="slidenum">
              <a:rPr lang="en-US" smtClean="0"/>
              <a:t>15</a:t>
            </a:fld>
            <a:endParaRPr lang="en-US"/>
          </a:p>
        </p:txBody>
      </p:sp>
    </p:spTree>
    <p:extLst>
      <p:ext uri="{BB962C8B-B14F-4D97-AF65-F5344CB8AC3E}">
        <p14:creationId xmlns:p14="http://schemas.microsoft.com/office/powerpoint/2010/main" val="2803608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16</a:t>
            </a:fld>
            <a:endParaRPr lang="en-US"/>
          </a:p>
        </p:txBody>
      </p:sp>
    </p:spTree>
    <p:extLst>
      <p:ext uri="{BB962C8B-B14F-4D97-AF65-F5344CB8AC3E}">
        <p14:creationId xmlns:p14="http://schemas.microsoft.com/office/powerpoint/2010/main" val="157857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17</a:t>
            </a:fld>
            <a:endParaRPr lang="en-US"/>
          </a:p>
        </p:txBody>
      </p:sp>
    </p:spTree>
    <p:extLst>
      <p:ext uri="{BB962C8B-B14F-4D97-AF65-F5344CB8AC3E}">
        <p14:creationId xmlns:p14="http://schemas.microsoft.com/office/powerpoint/2010/main" val="290012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18</a:t>
            </a:fld>
            <a:endParaRPr lang="en-US"/>
          </a:p>
        </p:txBody>
      </p:sp>
    </p:spTree>
    <p:extLst>
      <p:ext uri="{BB962C8B-B14F-4D97-AF65-F5344CB8AC3E}">
        <p14:creationId xmlns:p14="http://schemas.microsoft.com/office/powerpoint/2010/main" val="1118415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19</a:t>
            </a:fld>
            <a:endParaRPr lang="en-US"/>
          </a:p>
        </p:txBody>
      </p:sp>
    </p:spTree>
    <p:extLst>
      <p:ext uri="{BB962C8B-B14F-4D97-AF65-F5344CB8AC3E}">
        <p14:creationId xmlns:p14="http://schemas.microsoft.com/office/powerpoint/2010/main" val="211685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20</a:t>
            </a:fld>
            <a:endParaRPr lang="en-US"/>
          </a:p>
        </p:txBody>
      </p:sp>
    </p:spTree>
    <p:extLst>
      <p:ext uri="{BB962C8B-B14F-4D97-AF65-F5344CB8AC3E}">
        <p14:creationId xmlns:p14="http://schemas.microsoft.com/office/powerpoint/2010/main" val="332071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endParaRPr lang="en-US" sz="1800" dirty="0">
              <a:effectLst/>
              <a:latin typeface="Segoe"/>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8/8/2022 4:46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624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14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u="none">
                <a:solidFill>
                  <a:srgbClr val="282828"/>
                </a:solidFill>
                <a:effectLst/>
                <a:latin typeface="Lava Std"/>
              </a:rPr>
              <a:t>The benefits of getting this right are significant. Harvard’s Business Review found that organizations that embrace data to drive transformations experience:</a:t>
            </a:r>
          </a:p>
          <a:p>
            <a:pPr algn="l"/>
            <a:endParaRPr lang="en-US" sz="1400" b="0" i="0" u="none">
              <a:solidFill>
                <a:srgbClr val="282828"/>
              </a:solidFill>
              <a:effectLst/>
              <a:latin typeface="Lava Std"/>
            </a:endParaRPr>
          </a:p>
          <a:p>
            <a:pPr marL="285750" indent="-285750" algn="l">
              <a:buFont typeface="Arial" panose="020B0604020202020204" pitchFamily="34" charset="0"/>
              <a:buChar char="•"/>
            </a:pPr>
            <a:r>
              <a:rPr lang="en-US" sz="1400" b="0" i="0" u="none">
                <a:solidFill>
                  <a:srgbClr val="282828"/>
                </a:solidFill>
                <a:effectLst/>
                <a:latin typeface="Lava Std"/>
              </a:rPr>
              <a:t>A 54% growth in revenue and profits</a:t>
            </a:r>
          </a:p>
          <a:p>
            <a:pPr marL="285750" indent="-285750" algn="l">
              <a:buFont typeface="Arial" panose="020B0604020202020204" pitchFamily="34" charset="0"/>
              <a:buChar char="•"/>
            </a:pPr>
            <a:r>
              <a:rPr lang="en-US" sz="1400" b="0" i="0" u="none">
                <a:solidFill>
                  <a:srgbClr val="282828"/>
                </a:solidFill>
                <a:effectLst/>
                <a:latin typeface="Lava Std"/>
              </a:rPr>
              <a:t>62% enhancement to customer satisfaction and 44% faster time to market</a:t>
            </a:r>
          </a:p>
          <a:p>
            <a:pPr marL="0" indent="0" algn="l">
              <a:buFont typeface="Arial" panose="020B0604020202020204" pitchFamily="34" charset="0"/>
              <a:buNone/>
            </a:pPr>
            <a:endParaRPr lang="en-US" sz="1400" b="0" i="0" u="none">
              <a:solidFill>
                <a:srgbClr val="282828"/>
              </a:solidFill>
              <a:effectLst/>
              <a:latin typeface="Lava Std"/>
            </a:endParaRPr>
          </a:p>
          <a:p>
            <a:pPr marL="0" indent="0" algn="l">
              <a:buFont typeface="Arial" panose="020B0604020202020204" pitchFamily="34" charset="0"/>
              <a:buNone/>
            </a:pPr>
            <a:r>
              <a:rPr lang="en-US" sz="1400" b="0" i="0" u="none">
                <a:solidFill>
                  <a:srgbClr val="282828"/>
                </a:solidFill>
                <a:effectLst/>
                <a:latin typeface="Lava Std"/>
              </a:rPr>
              <a:t>Relative to their peers. The stakes are high and an organization’s growth prospects ultimately depend on data at its core.</a:t>
            </a:r>
          </a:p>
          <a:p>
            <a:pPr marL="0" indent="0" algn="l">
              <a:buFont typeface="Arial" panose="020B0604020202020204" pitchFamily="34" charset="0"/>
              <a:buNone/>
            </a:pPr>
            <a:endParaRPr lang="en-US" sz="1400" b="0" i="0" u="none">
              <a:solidFill>
                <a:srgbClr val="282828"/>
              </a:solidFill>
              <a:effectLst/>
              <a:latin typeface="Lava Std"/>
            </a:endParaRPr>
          </a:p>
          <a:p>
            <a:pPr marL="0" indent="0" algn="l">
              <a:buFont typeface="Arial" panose="020B0604020202020204" pitchFamily="34" charset="0"/>
              <a:buNone/>
            </a:pPr>
            <a:endParaRPr lang="en-US" sz="1400" b="0" i="0" u="none">
              <a:solidFill>
                <a:srgbClr val="282828"/>
              </a:solidFill>
              <a:effectLst/>
              <a:latin typeface="Lava Std"/>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70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23</a:t>
            </a:fld>
            <a:endParaRPr lang="en-US"/>
          </a:p>
        </p:txBody>
      </p:sp>
    </p:spTree>
    <p:extLst>
      <p:ext uri="{BB962C8B-B14F-4D97-AF65-F5344CB8AC3E}">
        <p14:creationId xmlns:p14="http://schemas.microsoft.com/office/powerpoint/2010/main" val="161229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24</a:t>
            </a:fld>
            <a:endParaRPr lang="en-US"/>
          </a:p>
        </p:txBody>
      </p:sp>
    </p:spTree>
    <p:extLst>
      <p:ext uri="{BB962C8B-B14F-4D97-AF65-F5344CB8AC3E}">
        <p14:creationId xmlns:p14="http://schemas.microsoft.com/office/powerpoint/2010/main" val="35790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kern="1200">
                <a:solidFill>
                  <a:schemeClr val="tx1"/>
                </a:solidFill>
                <a:effectLst/>
                <a:latin typeface="Segoe UI" panose="020B0502040204020203" pitchFamily="34" charset="0"/>
                <a:ea typeface="+mn-ea"/>
                <a:cs typeface="+mn-cs"/>
              </a:rPr>
              <a:t>…And doing this isn’t easy, given the realities of data today. The volume, variety and velocity of data are all accelerating </a:t>
            </a:r>
            <a:r>
              <a:rPr lang="en-US" sz="180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2000">
                <a:effectLst/>
                <a:latin typeface="Segoe UI" panose="020B0502040204020203" pitchFamily="34" charset="0"/>
                <a:ea typeface="Times New Roman" panose="02020603050405020304" pitchFamily="18" charset="0"/>
              </a:rPr>
              <a:t>Today we generate data far faster than we are able to understand it</a:t>
            </a: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1800" err="1">
                <a:effectLst/>
                <a:latin typeface="Arial" panose="020B0604020202020204" pitchFamily="34" charset="0"/>
                <a:ea typeface="Calibri" panose="020F0502020204030204" pitchFamily="34" charset="0"/>
                <a:cs typeface="Times New Roman" panose="02020603050405020304" pitchFamily="18" charset="0"/>
              </a:rPr>
              <a:t>BluRay</a:t>
            </a:r>
            <a:r>
              <a:rPr lang="en-US" sz="180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And are we managing data in a compliant way?... </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8/8/2022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37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8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8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8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8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800">
                <a:effectLst/>
                <a:latin typeface="Calibri" panose="020F0502020204030204" pitchFamily="34" charset="0"/>
                <a:ea typeface="Times New Roman" panose="02020603050405020304" pitchFamily="18" charset="0"/>
              </a:rPr>
              <a:t>easily evolve applications to include advanced analytics and intelligence.  </a:t>
            </a:r>
            <a:r>
              <a:rPr lang="en-US" sz="18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600">
                <a:effectLst/>
                <a:latin typeface="Calibri" panose="020F0502020204030204" pitchFamily="34" charset="0"/>
                <a:ea typeface="Calibri" panose="020F0502020204030204" pitchFamily="34" charset="0"/>
              </a:rPr>
              <a:t>Accelerate innovation, </a:t>
            </a:r>
            <a:r>
              <a:rPr lang="en-US" sz="3200"/>
              <a:t>Focus on what matters most – your business. Free resources to create frictionless customer experiences, transform products and empower employees. </a:t>
            </a: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Build on a</a:t>
            </a:r>
            <a:r>
              <a:rPr lang="en-US" sz="1800" b="1"/>
              <a:t> trusted </a:t>
            </a:r>
            <a:r>
              <a:rPr lang="en-US" sz="1800"/>
              <a:t>platform, Deliver data-powered experiences with the security and privacy controls required to innovate with confidence. Azure provides the most comprehensive protection for your valuable business data. </a:t>
            </a: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endParaRPr lang="en-US"/>
          </a:p>
          <a:p>
            <a:pPr marL="228600" marR="0" indent="-228600">
              <a:spcBef>
                <a:spcPts val="0"/>
              </a:spcBef>
              <a:spcAft>
                <a:spcPts val="0"/>
              </a:spcAf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8/8/2022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7768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We're also integrating The Intelligent Data Platform with the rest of the Microsoft Cloud, for enabling richer data experiences  for business users of Microsoft 365 and Dynamics 365 and Power Platform.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8/8/2022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993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9</a:t>
            </a:fld>
            <a:endParaRPr lang="en-US"/>
          </a:p>
        </p:txBody>
      </p:sp>
    </p:spTree>
    <p:extLst>
      <p:ext uri="{BB962C8B-B14F-4D97-AF65-F5344CB8AC3E}">
        <p14:creationId xmlns:p14="http://schemas.microsoft.com/office/powerpoint/2010/main" val="313297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10</a:t>
            </a:fld>
            <a:endParaRPr lang="en-US"/>
          </a:p>
        </p:txBody>
      </p:sp>
    </p:spTree>
    <p:extLst>
      <p:ext uri="{BB962C8B-B14F-4D97-AF65-F5344CB8AC3E}">
        <p14:creationId xmlns:p14="http://schemas.microsoft.com/office/powerpoint/2010/main" val="6214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11</a:t>
            </a:fld>
            <a:endParaRPr lang="en-US"/>
          </a:p>
        </p:txBody>
      </p:sp>
    </p:spTree>
    <p:extLst>
      <p:ext uri="{BB962C8B-B14F-4D97-AF65-F5344CB8AC3E}">
        <p14:creationId xmlns:p14="http://schemas.microsoft.com/office/powerpoint/2010/main" val="344986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endParaRPr lang="en-US" sz="1800" dirty="0">
              <a:effectLst/>
              <a:latin typeface="Segoe"/>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1975765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6875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9779464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9484041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762607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5231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30425227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7219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6216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544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4112732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65979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4123200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36120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4126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7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5112">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777872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151182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11141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08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00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0144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36470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22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74662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969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3025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012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104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763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22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6576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36006643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20032091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552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823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90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90721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059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320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455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195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3783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186874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2678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5160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29807574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2185748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2294234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4983696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1148855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0798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19918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1241296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30794921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344056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37426140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9110866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16160481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14809243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92891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15342113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29927858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93575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2657845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540282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12279948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160074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65587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63" Type="http://schemas.openxmlformats.org/officeDocument/2006/relationships/slideLayout" Target="../slideLayouts/slideLayout11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66" Type="http://schemas.openxmlformats.org/officeDocument/2006/relationships/image" Target="../media/image1.emf"/><Relationship Id="rId5" Type="http://schemas.openxmlformats.org/officeDocument/2006/relationships/slideLayout" Target="../slideLayouts/slideLayout53.xml"/><Relationship Id="rId61" Type="http://schemas.openxmlformats.org/officeDocument/2006/relationships/slideLayout" Target="../slideLayouts/slideLayout109.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64" Type="http://schemas.openxmlformats.org/officeDocument/2006/relationships/slideLayout" Target="../slideLayouts/slideLayout112.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theme" Target="../theme/theme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48" r:id="rId37"/>
    <p:sldLayoutId id="2147485049" r:id="rId38"/>
    <p:sldLayoutId id="2147485050" r:id="rId39"/>
    <p:sldLayoutId id="2147485502" r:id="rId40"/>
    <p:sldLayoutId id="2147485051" r:id="rId41"/>
    <p:sldLayoutId id="2147486128" r:id="rId42"/>
    <p:sldLayoutId id="2147486154" r:id="rId43"/>
    <p:sldLayoutId id="2147486155" r:id="rId44"/>
    <p:sldLayoutId id="2147486156" r:id="rId45"/>
    <p:sldLayoutId id="2147486158" r:id="rId46"/>
    <p:sldLayoutId id="2147486224" r:id="rId47"/>
    <p:sldLayoutId id="2147486225"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53215013"/>
      </p:ext>
    </p:extLst>
  </p:cSld>
  <p:clrMap bg1="dk1" tx1="lt1" bg2="dk2" tx2="lt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 id="2147486191" r:id="rId32"/>
    <p:sldLayoutId id="2147486192" r:id="rId33"/>
    <p:sldLayoutId id="2147486193" r:id="rId34"/>
    <p:sldLayoutId id="2147486194" r:id="rId35"/>
    <p:sldLayoutId id="2147486195" r:id="rId36"/>
    <p:sldLayoutId id="2147486196" r:id="rId37"/>
    <p:sldLayoutId id="2147486197" r:id="rId38"/>
    <p:sldLayoutId id="2147486198" r:id="rId39"/>
    <p:sldLayoutId id="2147486199" r:id="rId40"/>
    <p:sldLayoutId id="2147486200" r:id="rId41"/>
    <p:sldLayoutId id="2147486201" r:id="rId42"/>
    <p:sldLayoutId id="2147486202" r:id="rId43"/>
    <p:sldLayoutId id="2147486203" r:id="rId44"/>
    <p:sldLayoutId id="2147486204" r:id="rId45"/>
    <p:sldLayoutId id="2147486205" r:id="rId46"/>
    <p:sldLayoutId id="2147486206" r:id="rId47"/>
    <p:sldLayoutId id="2147486207" r:id="rId48"/>
    <p:sldLayoutId id="2147486208" r:id="rId49"/>
    <p:sldLayoutId id="2147486209" r:id="rId50"/>
    <p:sldLayoutId id="2147486210" r:id="rId51"/>
    <p:sldLayoutId id="2147486211" r:id="rId52"/>
    <p:sldLayoutId id="2147486212" r:id="rId53"/>
    <p:sldLayoutId id="2147486213" r:id="rId54"/>
    <p:sldLayoutId id="2147486214" r:id="rId55"/>
    <p:sldLayoutId id="2147486215" r:id="rId56"/>
    <p:sldLayoutId id="2147486216" r:id="rId57"/>
    <p:sldLayoutId id="2147486217" r:id="rId58"/>
    <p:sldLayoutId id="2147486218" r:id="rId59"/>
    <p:sldLayoutId id="2147486219" r:id="rId60"/>
    <p:sldLayoutId id="2147486220" r:id="rId61"/>
    <p:sldLayoutId id="2147486221" r:id="rId62"/>
    <p:sldLayoutId id="2147486222" r:id="rId63"/>
    <p:sldLayoutId id="2147486223"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19.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13.emf"/><Relationship Id="rId2" Type="http://schemas.openxmlformats.org/officeDocument/2006/relationships/notesSlide" Target="../notesSlides/notesSlide7.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16.xml"/><Relationship Id="rId6" Type="http://schemas.openxmlformats.org/officeDocument/2006/relationships/image" Target="../media/image56.sv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20.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5.jpeg"/><Relationship Id="rId7"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20.svg"/><Relationship Id="rId10" Type="http://schemas.openxmlformats.org/officeDocument/2006/relationships/image" Target="../media/image13.emf"/><Relationship Id="rId4" Type="http://schemas.openxmlformats.org/officeDocument/2006/relationships/image" Target="../media/image19.png"/><Relationship Id="rId9"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svg"/><Relationship Id="rId3" Type="http://schemas.openxmlformats.org/officeDocument/2006/relationships/image" Target="../media/image76.jpeg"/><Relationship Id="rId7" Type="http://schemas.openxmlformats.org/officeDocument/2006/relationships/image" Target="../media/image64.svg"/><Relationship Id="rId12"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63.png"/><Relationship Id="rId11" Type="http://schemas.openxmlformats.org/officeDocument/2006/relationships/image" Target="../media/image66.svg"/><Relationship Id="rId5" Type="http://schemas.openxmlformats.org/officeDocument/2006/relationships/image" Target="../media/image20.svg"/><Relationship Id="rId10" Type="http://schemas.openxmlformats.org/officeDocument/2006/relationships/image" Target="../media/image65.png"/><Relationship Id="rId4" Type="http://schemas.openxmlformats.org/officeDocument/2006/relationships/image" Target="../media/image19.png"/><Relationship Id="rId9" Type="http://schemas.openxmlformats.org/officeDocument/2006/relationships/image" Target="../media/image62.svg"/><Relationship Id="rId14" Type="http://schemas.openxmlformats.org/officeDocument/2006/relationships/image" Target="../media/image13.emf"/></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jpeg"/><Relationship Id="rId7" Type="http://schemas.openxmlformats.org/officeDocument/2006/relationships/image" Target="../media/image58.svg"/><Relationship Id="rId12"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2.svg"/><Relationship Id="rId5" Type="http://schemas.openxmlformats.org/officeDocument/2006/relationships/image" Target="../media/image20.svg"/><Relationship Id="rId10" Type="http://schemas.openxmlformats.org/officeDocument/2006/relationships/image" Target="../media/image71.png"/><Relationship Id="rId4" Type="http://schemas.openxmlformats.org/officeDocument/2006/relationships/image" Target="../media/image19.png"/><Relationship Id="rId9"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8.jpeg"/><Relationship Id="rId7" Type="http://schemas.openxmlformats.org/officeDocument/2006/relationships/image" Target="../media/image56.sv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20.svg"/><Relationship Id="rId10" Type="http://schemas.openxmlformats.org/officeDocument/2006/relationships/image" Target="../media/image13.emf"/><Relationship Id="rId4" Type="http://schemas.openxmlformats.org/officeDocument/2006/relationships/image" Target="../media/image19.png"/><Relationship Id="rId9" Type="http://schemas.openxmlformats.org/officeDocument/2006/relationships/image" Target="../media/image74.svg"/></Relationships>
</file>

<file path=ppt/slides/_rels/slide15.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notesSlide" Target="../notesSlides/notesSlide12.xml"/><Relationship Id="rId16" Type="http://schemas.openxmlformats.org/officeDocument/2006/relationships/image" Target="../media/image92.png"/><Relationship Id="rId1" Type="http://schemas.openxmlformats.org/officeDocument/2006/relationships/slideLayout" Target="../slideLayouts/slideLayout46.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svg"/><Relationship Id="rId10" Type="http://schemas.openxmlformats.org/officeDocument/2006/relationships/image" Target="../media/image86.svg"/><Relationship Id="rId19" Type="http://schemas.openxmlformats.org/officeDocument/2006/relationships/image" Target="../media/image13.emf"/><Relationship Id="rId4" Type="http://schemas.openxmlformats.org/officeDocument/2006/relationships/image" Target="../media/image80.svg"/><Relationship Id="rId9" Type="http://schemas.openxmlformats.org/officeDocument/2006/relationships/image" Target="../media/image85.png"/><Relationship Id="rId1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13.emf"/><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13.emf"/><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FE713_2A6B84BD.xml"/><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100.png"/><Relationship Id="rId5" Type="http://schemas.openxmlformats.org/officeDocument/2006/relationships/image" Target="../media/image13.emf"/><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7FFFCB55_7C715D3F.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01.png"/><Relationship Id="rId5" Type="http://schemas.openxmlformats.org/officeDocument/2006/relationships/image" Target="../media/image13.emf"/><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hyperlink" Target="https://hbr.org/webinar/2020/05/how-to-lead-a-data-driven-digital-transformation" TargetMode="External"/><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E715_3ED37A7E.xml"/><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02.png"/><Relationship Id="rId5" Type="http://schemas.openxmlformats.org/officeDocument/2006/relationships/image" Target="../media/image13.emf"/><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3.emf"/><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slides/_rels/slide22.xml.rels><?xml version="1.0" encoding="UTF-8" standalone="yes"?>
<Relationships xmlns="http://schemas.openxmlformats.org/package/2006/relationships"><Relationship Id="rId3" Type="http://schemas.microsoft.com/office/2018/10/relationships/comments" Target="../comments/modernComment_7D65A3F3_3335766F.xml"/><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25.png"/><Relationship Id="rId18" Type="http://schemas.microsoft.com/office/2007/relationships/hdphoto" Target="../media/hdphoto3.wdp"/><Relationship Id="rId3" Type="http://schemas.openxmlformats.org/officeDocument/2006/relationships/image" Target="../media/image117.jpeg"/><Relationship Id="rId7" Type="http://schemas.openxmlformats.org/officeDocument/2006/relationships/image" Target="../media/image120.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28.png"/><Relationship Id="rId1" Type="http://schemas.openxmlformats.org/officeDocument/2006/relationships/slideLayout" Target="../slideLayouts/slideLayout16.xml"/><Relationship Id="rId6" Type="http://schemas.openxmlformats.org/officeDocument/2006/relationships/image" Target="../media/image119.png"/><Relationship Id="rId11" Type="http://schemas.openxmlformats.org/officeDocument/2006/relationships/image" Target="../media/image123.png"/><Relationship Id="rId5" Type="http://schemas.microsoft.com/office/2007/relationships/hdphoto" Target="../media/hdphoto1.wdp"/><Relationship Id="rId15" Type="http://schemas.openxmlformats.org/officeDocument/2006/relationships/image" Target="../media/image127.jpeg"/><Relationship Id="rId10" Type="http://schemas.openxmlformats.org/officeDocument/2006/relationships/image" Target="../media/image122.png"/><Relationship Id="rId19" Type="http://schemas.openxmlformats.org/officeDocument/2006/relationships/image" Target="../media/image13.emf"/><Relationship Id="rId4" Type="http://schemas.openxmlformats.org/officeDocument/2006/relationships/image" Target="../media/image118.png"/><Relationship Id="rId9" Type="http://schemas.openxmlformats.org/officeDocument/2006/relationships/image" Target="../media/image121.png"/><Relationship Id="rId14" Type="http://schemas.openxmlformats.org/officeDocument/2006/relationships/image" Target="../media/image126.png"/></Relationships>
</file>

<file path=ppt/slides/_rels/slide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www.gartner.com/smarterwithgartner/why-data-and-analytics-are-key-to-digital-transformation/" TargetMode="External"/><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hyperlink" Target="http://book.itep.ru/depository/dig_economy/idc-seagate-dataage-whitepaper.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13.emf"/><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21" Type="http://schemas.openxmlformats.org/officeDocument/2006/relationships/image" Target="../media/image13.emf"/><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338" y="0"/>
            <a:ext cx="7967662" cy="6858000"/>
          </a:xfrm>
        </p:spPr>
      </p:pic>
      <p:sp>
        <p:nvSpPr>
          <p:cNvPr id="6" name="Rectangle 5" descr="A hand holding many different types of data">
            <a:extLst>
              <a:ext uri="{FF2B5EF4-FFF2-40B4-BE49-F238E27FC236}">
                <a16:creationId xmlns:a16="http://schemas.microsoft.com/office/drawing/2014/main" id="{E718F410-2CD1-BC4F-A3B1-645FA20707B1}"/>
              </a:ext>
              <a:ext uri="{C183D7F6-B498-43B3-948B-1728B52AA6E4}">
                <adec:decorative xmlns:adec="http://schemas.microsoft.com/office/drawing/2017/decorative" val="0"/>
              </a:ext>
            </a:extLst>
          </p:cNvPr>
          <p:cNvSpPr/>
          <p:nvPr/>
        </p:nvSpPr>
        <p:spPr>
          <a:xfrm>
            <a:off x="4224758" y="0"/>
            <a:ext cx="7628305"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title"/>
          </p:nvPr>
        </p:nvSpPr>
        <p:spPr>
          <a:xfrm>
            <a:off x="588263" y="1527969"/>
            <a:ext cx="5507737" cy="1692771"/>
          </a:xfrm>
        </p:spPr>
        <p:txBody>
          <a:bodyPr/>
          <a:lstStyle/>
          <a:p>
            <a:r>
              <a:rPr lang="en-US" sz="5500">
                <a:latin typeface="Segoe UI Semibold"/>
                <a:cs typeface="Segoe UI Semibold"/>
              </a:rPr>
              <a:t>Microsoft Purview</a:t>
            </a:r>
          </a:p>
        </p:txBody>
      </p:sp>
      <p:sp>
        <p:nvSpPr>
          <p:cNvPr id="4" name="Subtitle 3">
            <a:extLst>
              <a:ext uri="{FF2B5EF4-FFF2-40B4-BE49-F238E27FC236}">
                <a16:creationId xmlns:a16="http://schemas.microsoft.com/office/drawing/2014/main" id="{ABCF8D8A-45B2-B74A-9296-C81CE77331BC}"/>
              </a:ext>
            </a:extLst>
          </p:cNvPr>
          <p:cNvSpPr>
            <a:spLocks noGrp="1"/>
          </p:cNvSpPr>
          <p:nvPr>
            <p:ph type="body" sz="quarter" idx="10"/>
          </p:nvPr>
        </p:nvSpPr>
        <p:spPr>
          <a:xfrm>
            <a:off x="584200" y="3429000"/>
            <a:ext cx="4132179" cy="1107996"/>
          </a:xfrm>
        </p:spPr>
        <p:txBody>
          <a:bodyPr/>
          <a:lstStyle/>
          <a:p>
            <a:r>
              <a:rPr lang="en-US" b="0" spc="150">
                <a:solidFill>
                  <a:schemeClr val="accent1">
                    <a:lumMod val="40000"/>
                    <a:lumOff val="60000"/>
                  </a:schemeClr>
                </a:solidFill>
              </a:rPr>
              <a:t>Unified Data </a:t>
            </a:r>
            <a:r>
              <a:rPr lang="en-US" spc="150">
                <a:solidFill>
                  <a:schemeClr val="accent1">
                    <a:lumMod val="40000"/>
                    <a:lumOff val="60000"/>
                  </a:schemeClr>
                </a:solidFill>
              </a:rPr>
              <a:t>G</a:t>
            </a:r>
            <a:r>
              <a:rPr lang="en-US" b="0" spc="150">
                <a:solidFill>
                  <a:schemeClr val="accent1">
                    <a:lumMod val="40000"/>
                    <a:lumOff val="60000"/>
                  </a:schemeClr>
                </a:solidFill>
              </a:rPr>
              <a:t>overnance to Maximize the Business Value of Data</a:t>
            </a:r>
          </a:p>
        </p:txBody>
      </p:sp>
      <p:pic>
        <p:nvPicPr>
          <p:cNvPr id="2" name="Picture 1" descr="Microsoft Azure logo">
            <a:extLst>
              <a:ext uri="{FF2B5EF4-FFF2-40B4-BE49-F238E27FC236}">
                <a16:creationId xmlns:a16="http://schemas.microsoft.com/office/drawing/2014/main" id="{9C840F2F-E118-44C6-ABF4-48BA023DB1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 r="34609" b="24508"/>
          <a:stretch/>
        </p:blipFill>
        <p:spPr>
          <a:xfrm>
            <a:off x="584200" y="483229"/>
            <a:ext cx="890917" cy="146500"/>
          </a:xfrm>
          <a:prstGeom prst="rect">
            <a:avLst/>
          </a:prstGeom>
        </p:spPr>
      </p:pic>
    </p:spTree>
    <p:extLst>
      <p:ext uri="{BB962C8B-B14F-4D97-AF65-F5344CB8AC3E}">
        <p14:creationId xmlns:p14="http://schemas.microsoft.com/office/powerpoint/2010/main" val="158689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2D92FF-C618-429F-A33C-93E9BAA33E6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09597" y="2861756"/>
            <a:ext cx="1632182" cy="908443"/>
          </a:xfrm>
          <a:prstGeom prst="rect">
            <a:avLst/>
          </a:prstGeom>
        </p:spPr>
      </p:pic>
      <p:pic>
        <p:nvPicPr>
          <p:cNvPr id="17" name="Graphic 16">
            <a:extLst>
              <a:ext uri="{FF2B5EF4-FFF2-40B4-BE49-F238E27FC236}">
                <a16:creationId xmlns:a16="http://schemas.microsoft.com/office/drawing/2014/main" id="{F4090496-B5F4-46AE-A15A-BCE4F87482E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88812" y="2953040"/>
            <a:ext cx="1073751" cy="607517"/>
          </a:xfrm>
          <a:prstGeom prst="rect">
            <a:avLst/>
          </a:prstGeom>
        </p:spPr>
      </p:pic>
      <p:pic>
        <p:nvPicPr>
          <p:cNvPr id="4" name="Graphic 3">
            <a:extLst>
              <a:ext uri="{FF2B5EF4-FFF2-40B4-BE49-F238E27FC236}">
                <a16:creationId xmlns:a16="http://schemas.microsoft.com/office/drawing/2014/main" id="{600C59A9-095E-4529-8BCF-93F2B08029A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2944" y="2861756"/>
            <a:ext cx="1632182" cy="908443"/>
          </a:xfrm>
          <a:prstGeom prst="rect">
            <a:avLst/>
          </a:prstGeom>
        </p:spPr>
      </p:pic>
      <p:pic>
        <p:nvPicPr>
          <p:cNvPr id="16" name="Graphic 15">
            <a:extLst>
              <a:ext uri="{FF2B5EF4-FFF2-40B4-BE49-F238E27FC236}">
                <a16:creationId xmlns:a16="http://schemas.microsoft.com/office/drawing/2014/main" id="{365DCC23-3543-4F1D-81D9-0CEE9BBFD3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5927" y="2769726"/>
            <a:ext cx="1389312" cy="815063"/>
          </a:xfrm>
          <a:prstGeom prst="rect">
            <a:avLst/>
          </a:prstGeom>
        </p:spPr>
      </p:pic>
      <p:sp>
        <p:nvSpPr>
          <p:cNvPr id="80" name="Rectangle 79">
            <a:extLst>
              <a:ext uri="{FF2B5EF4-FFF2-40B4-BE49-F238E27FC236}">
                <a16:creationId xmlns:a16="http://schemas.microsoft.com/office/drawing/2014/main" id="{B05211C6-63BA-BB42-BBCF-8403394635B7}"/>
              </a:ext>
              <a:ext uri="{C183D7F6-B498-43B3-948B-1728B52AA6E4}">
                <adec:decorative xmlns:adec="http://schemas.microsoft.com/office/drawing/2017/decorative" val="1"/>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FD400C6F-A9BA-E143-9AEB-87922E1C89C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Microsoft Purview</a:t>
            </a:r>
            <a:r>
              <a:rPr kumimoji="0" lang="en-US" sz="3600" b="0"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 enables unified data governance</a:t>
            </a:r>
          </a:p>
        </p:txBody>
      </p:sp>
      <p:sp>
        <p:nvSpPr>
          <p:cNvPr id="82" name="Text Placeholder 3">
            <a:extLst>
              <a:ext uri="{FF2B5EF4-FFF2-40B4-BE49-F238E27FC236}">
                <a16:creationId xmlns:a16="http://schemas.microsoft.com/office/drawing/2014/main" id="{AAAD9622-669C-8745-93D2-CD74E13780C8}"/>
              </a:ext>
            </a:extLst>
          </p:cNvPr>
          <p:cNvSpPr txBox="1">
            <a:spLocks/>
          </p:cNvSpPr>
          <p:nvPr/>
        </p:nvSpPr>
        <p:spPr>
          <a:xfrm>
            <a:off x="808727" y="3931009"/>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Reimagine data governance in      the cloud</a:t>
            </a:r>
          </a:p>
        </p:txBody>
      </p:sp>
      <p:sp>
        <p:nvSpPr>
          <p:cNvPr id="83" name="Text Placeholder 3">
            <a:extLst>
              <a:ext uri="{FF2B5EF4-FFF2-40B4-BE49-F238E27FC236}">
                <a16:creationId xmlns:a16="http://schemas.microsoft.com/office/drawing/2014/main" id="{C830A893-C18D-624D-BE13-5AE0F6C08C9A}"/>
              </a:ext>
            </a:extLst>
          </p:cNvPr>
          <p:cNvSpPr txBox="1">
            <a:spLocks/>
          </p:cNvSpPr>
          <p:nvPr/>
        </p:nvSpPr>
        <p:spPr>
          <a:xfrm>
            <a:off x="3248696" y="3913069"/>
            <a:ext cx="277432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latin typeface="Segoe UI Semibold"/>
                <a:cs typeface="Segoe UI Semibold"/>
              </a:rPr>
              <a:t>Set the foundation    for effective            data governance</a:t>
            </a:r>
            <a:endParaRPr lang="en-US" sz="1600" spc="120">
              <a:solidFill>
                <a:schemeClr val="tx1"/>
              </a:solidFill>
            </a:endParaRPr>
          </a:p>
        </p:txBody>
      </p:sp>
      <p:sp>
        <p:nvSpPr>
          <p:cNvPr id="84" name="Text Placeholder 3">
            <a:extLst>
              <a:ext uri="{FF2B5EF4-FFF2-40B4-BE49-F238E27FC236}">
                <a16:creationId xmlns:a16="http://schemas.microsoft.com/office/drawing/2014/main" id="{2D5DF45E-63CC-7948-85FF-422F6662300A}"/>
              </a:ext>
            </a:extLst>
          </p:cNvPr>
          <p:cNvSpPr txBox="1">
            <a:spLocks/>
          </p:cNvSpPr>
          <p:nvPr/>
        </p:nvSpPr>
        <p:spPr>
          <a:xfrm>
            <a:off x="6229941" y="3946158"/>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Maximize business value of data for    data consumers</a:t>
            </a:r>
          </a:p>
        </p:txBody>
      </p:sp>
      <p:sp>
        <p:nvSpPr>
          <p:cNvPr id="85" name="Text Placeholder 3">
            <a:extLst>
              <a:ext uri="{FF2B5EF4-FFF2-40B4-BE49-F238E27FC236}">
                <a16:creationId xmlns:a16="http://schemas.microsoft.com/office/drawing/2014/main" id="{0C7F6924-E2E6-2D4A-9611-752C6755AA51}"/>
              </a:ext>
            </a:extLst>
          </p:cNvPr>
          <p:cNvSpPr txBox="1">
            <a:spLocks/>
          </p:cNvSpPr>
          <p:nvPr/>
        </p:nvSpPr>
        <p:spPr>
          <a:xfrm>
            <a:off x="8891756" y="3958431"/>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Gain strategic insight into data use across the estate</a:t>
            </a:r>
          </a:p>
        </p:txBody>
      </p:sp>
      <p:pic>
        <p:nvPicPr>
          <p:cNvPr id="2" name="Graphic 1">
            <a:extLst>
              <a:ext uri="{FF2B5EF4-FFF2-40B4-BE49-F238E27FC236}">
                <a16:creationId xmlns:a16="http://schemas.microsoft.com/office/drawing/2014/main" id="{FFC1C784-2BD1-4212-9032-638652DE872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7288" y="2861756"/>
            <a:ext cx="1632182" cy="908443"/>
          </a:xfrm>
          <a:prstGeom prst="rect">
            <a:avLst/>
          </a:prstGeom>
        </p:spPr>
      </p:pic>
      <p:pic>
        <p:nvPicPr>
          <p:cNvPr id="3" name="Graphic 2">
            <a:extLst>
              <a:ext uri="{FF2B5EF4-FFF2-40B4-BE49-F238E27FC236}">
                <a16:creationId xmlns:a16="http://schemas.microsoft.com/office/drawing/2014/main" id="{6F4E18C3-25F4-42AC-A3B8-7D4BE5C0AF8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7076" y="2861756"/>
            <a:ext cx="1632182" cy="908443"/>
          </a:xfrm>
          <a:prstGeom prst="rect">
            <a:avLst/>
          </a:prstGeom>
        </p:spPr>
      </p:pic>
      <p:pic>
        <p:nvPicPr>
          <p:cNvPr id="7" name="Graphic 6">
            <a:extLst>
              <a:ext uri="{FF2B5EF4-FFF2-40B4-BE49-F238E27FC236}">
                <a16:creationId xmlns:a16="http://schemas.microsoft.com/office/drawing/2014/main" id="{083B231A-46B8-4DF3-963A-095517674F2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9358" y="2105728"/>
            <a:ext cx="1179184" cy="1266341"/>
          </a:xfrm>
          <a:prstGeom prst="rect">
            <a:avLst/>
          </a:prstGeom>
        </p:spPr>
      </p:pic>
      <p:pic>
        <p:nvPicPr>
          <p:cNvPr id="8" name="Graphic 7">
            <a:extLst>
              <a:ext uri="{FF2B5EF4-FFF2-40B4-BE49-F238E27FC236}">
                <a16:creationId xmlns:a16="http://schemas.microsoft.com/office/drawing/2014/main" id="{680B9592-D081-4731-8ABF-82E19BF02B5C}"/>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30919" y="2761013"/>
            <a:ext cx="484484" cy="484484"/>
          </a:xfrm>
          <a:prstGeom prst="rect">
            <a:avLst/>
          </a:prstGeom>
        </p:spPr>
      </p:pic>
      <p:pic>
        <p:nvPicPr>
          <p:cNvPr id="9" name="Graphic 8">
            <a:extLst>
              <a:ext uri="{FF2B5EF4-FFF2-40B4-BE49-F238E27FC236}">
                <a16:creationId xmlns:a16="http://schemas.microsoft.com/office/drawing/2014/main" id="{76F5A3C6-9C7B-4B9F-A0DB-E856068FD56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49321" y="2570502"/>
            <a:ext cx="745390" cy="858973"/>
          </a:xfrm>
          <a:prstGeom prst="rect">
            <a:avLst/>
          </a:prstGeom>
        </p:spPr>
      </p:pic>
      <p:pic>
        <p:nvPicPr>
          <p:cNvPr id="67" name="Graphic 66">
            <a:extLst>
              <a:ext uri="{FF2B5EF4-FFF2-40B4-BE49-F238E27FC236}">
                <a16:creationId xmlns:a16="http://schemas.microsoft.com/office/drawing/2014/main" id="{A550042E-F6F5-411B-B925-47B50036927C}"/>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87519" y="2245041"/>
            <a:ext cx="484484" cy="484484"/>
          </a:xfrm>
          <a:prstGeom prst="rect">
            <a:avLst/>
          </a:prstGeom>
          <a:effectLst>
            <a:outerShdw blurRad="152400" dist="38100" dir="5400000" sx="90000" sy="-19000" rotWithShape="0">
              <a:prstClr val="black">
                <a:alpha val="71000"/>
              </a:prstClr>
            </a:outerShdw>
          </a:effectLst>
        </p:spPr>
      </p:pic>
      <p:pic>
        <p:nvPicPr>
          <p:cNvPr id="11" name="Graphic 10">
            <a:extLst>
              <a:ext uri="{FF2B5EF4-FFF2-40B4-BE49-F238E27FC236}">
                <a16:creationId xmlns:a16="http://schemas.microsoft.com/office/drawing/2014/main" id="{B1CA50E5-557E-4B11-BFF4-1E79E4D08EBF}"/>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51948" y="3043361"/>
            <a:ext cx="274314" cy="502910"/>
          </a:xfrm>
          <a:prstGeom prst="rect">
            <a:avLst/>
          </a:prstGeom>
        </p:spPr>
      </p:pic>
      <p:pic>
        <p:nvPicPr>
          <p:cNvPr id="12" name="Graphic 11">
            <a:extLst>
              <a:ext uri="{FF2B5EF4-FFF2-40B4-BE49-F238E27FC236}">
                <a16:creationId xmlns:a16="http://schemas.microsoft.com/office/drawing/2014/main" id="{1AB7F28A-37A8-4FAB-A24C-34677774508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4892811" y="3043361"/>
            <a:ext cx="274314" cy="502910"/>
          </a:xfrm>
          <a:prstGeom prst="rect">
            <a:avLst/>
          </a:prstGeom>
        </p:spPr>
      </p:pic>
      <p:pic>
        <p:nvPicPr>
          <p:cNvPr id="13" name="Graphic 12">
            <a:extLst>
              <a:ext uri="{FF2B5EF4-FFF2-40B4-BE49-F238E27FC236}">
                <a16:creationId xmlns:a16="http://schemas.microsoft.com/office/drawing/2014/main" id="{47266C26-50F4-487C-A868-2FAAA8FBF122}"/>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21022" y="2400253"/>
            <a:ext cx="916343" cy="908443"/>
          </a:xfrm>
          <a:prstGeom prst="rect">
            <a:avLst/>
          </a:prstGeom>
        </p:spPr>
      </p:pic>
      <p:pic>
        <p:nvPicPr>
          <p:cNvPr id="14" name="Graphic 13">
            <a:extLst>
              <a:ext uri="{FF2B5EF4-FFF2-40B4-BE49-F238E27FC236}">
                <a16:creationId xmlns:a16="http://schemas.microsoft.com/office/drawing/2014/main" id="{E81DF3D1-A098-49F5-9A17-5E1F164FF5E2}"/>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09194" y="2386625"/>
            <a:ext cx="966568" cy="559804"/>
          </a:xfrm>
          <a:prstGeom prst="rect">
            <a:avLst/>
          </a:prstGeom>
        </p:spPr>
      </p:pic>
      <p:pic>
        <p:nvPicPr>
          <p:cNvPr id="15" name="Graphic 14">
            <a:extLst>
              <a:ext uri="{FF2B5EF4-FFF2-40B4-BE49-F238E27FC236}">
                <a16:creationId xmlns:a16="http://schemas.microsoft.com/office/drawing/2014/main" id="{C304188B-086E-4F87-A5F3-134024D207C5}"/>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756074" y="2310380"/>
            <a:ext cx="916343" cy="902665"/>
          </a:xfrm>
          <a:prstGeom prst="rect">
            <a:avLst/>
          </a:prstGeom>
        </p:spPr>
      </p:pic>
      <p:pic>
        <p:nvPicPr>
          <p:cNvPr id="6" name="Picture 5" descr="Azure logo">
            <a:extLst>
              <a:ext uri="{FF2B5EF4-FFF2-40B4-BE49-F238E27FC236}">
                <a16:creationId xmlns:a16="http://schemas.microsoft.com/office/drawing/2014/main" id="{3FE174F6-6893-DF9E-A296-6653A5B6898A}"/>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75188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856AF4B-9A24-7843-B188-114423419DB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755" r="30193"/>
          <a:stretch/>
        </p:blipFill>
        <p:spPr>
          <a:xfrm>
            <a:off x="6096000" y="0"/>
            <a:ext cx="6096000" cy="6858000"/>
          </a:xfrm>
          <a:prstGeom prst="rect">
            <a:avLst/>
          </a:prstGeom>
        </p:spPr>
      </p:pic>
      <p:sp>
        <p:nvSpPr>
          <p:cNvPr id="2" name="Content Placeholder 1">
            <a:extLst>
              <a:ext uri="{FF2B5EF4-FFF2-40B4-BE49-F238E27FC236}">
                <a16:creationId xmlns:a16="http://schemas.microsoft.com/office/drawing/2014/main" id="{D9A1ACAC-83DE-CB4A-AE0C-D5A2DA88B664}"/>
              </a:ext>
              <a:ext uri="{C183D7F6-B498-43B3-948B-1728B52AA6E4}">
                <adec:decorative xmlns:adec="http://schemas.microsoft.com/office/drawing/2017/decorative" val="1"/>
              </a:ext>
            </a:extLst>
          </p:cNvPr>
          <p:cNvSpPr>
            <a:spLocks noGrp="1"/>
          </p:cNvSpPr>
          <p:nvPr>
            <p:ph sz="quarter" idx="4294967295"/>
          </p:nvPr>
        </p:nvSpPr>
        <p:spPr>
          <a:xfrm>
            <a:off x="606865" y="3098800"/>
            <a:ext cx="4413102" cy="2400978"/>
          </a:xfrm>
        </p:spPr>
        <p:txBody>
          <a:bodyPr tIns="45720"/>
          <a:lstStyle/>
          <a:p>
            <a:pPr marL="285750" indent="-285750">
              <a:lnSpc>
                <a:spcPct val="130000"/>
              </a:lnSpc>
              <a:buClr>
                <a:schemeClr val="accent2"/>
              </a:buClr>
              <a:buSzPct val="100000"/>
              <a:buFont typeface="Arial" panose="020B0604020202020204" pitchFamily="34" charset="0"/>
              <a:buChar char="•"/>
            </a:pPr>
            <a:r>
              <a:rPr lang="en-US" sz="1600">
                <a:cs typeface="Segoe UI Semilight"/>
              </a:rPr>
              <a:t>Manage and govern operational, transactional and analytical data</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Cloud-native, purpose-built service to address discovery and compliance needs</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Fully managed, serverless, PaaS service</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Eliminate manual, ad-hoc and homegrown solutions</a:t>
            </a:r>
          </a:p>
        </p:txBody>
      </p:sp>
      <p:sp>
        <p:nvSpPr>
          <p:cNvPr id="4" name="Title 3">
            <a:extLst>
              <a:ext uri="{FF2B5EF4-FFF2-40B4-BE49-F238E27FC236}">
                <a16:creationId xmlns:a16="http://schemas.microsoft.com/office/drawing/2014/main" id="{DA16424B-7EF1-C04A-9C29-B3D5285BB01C}"/>
              </a:ext>
              <a:ext uri="{C183D7F6-B498-43B3-948B-1728B52AA6E4}">
                <adec:decorative xmlns:adec="http://schemas.microsoft.com/office/drawing/2017/decorative" val="1"/>
              </a:ext>
            </a:extLst>
          </p:cNvPr>
          <p:cNvSpPr>
            <a:spLocks noGrp="1"/>
          </p:cNvSpPr>
          <p:nvPr>
            <p:ph type="title" idx="4294967295"/>
          </p:nvPr>
        </p:nvSpPr>
        <p:spPr>
          <a:xfrm>
            <a:off x="594833" y="1311573"/>
            <a:ext cx="3438525" cy="1793875"/>
          </a:xfrm>
        </p:spPr>
        <p:txBody>
          <a:bodyPr>
            <a:noAutofit/>
          </a:bodyPr>
          <a:lstStyle/>
          <a:p>
            <a:r>
              <a:rPr lang="en-US"/>
              <a:t>Reimagine </a:t>
            </a:r>
            <a:r>
              <a:rPr lang="en-US">
                <a:solidFill>
                  <a:schemeClr val="accent2"/>
                </a:solidFill>
              </a:rPr>
              <a:t>data governance in the cloud</a:t>
            </a:r>
          </a:p>
        </p:txBody>
      </p:sp>
      <p:sp>
        <p:nvSpPr>
          <p:cNvPr id="3" name="Rectangle 2">
            <a:extLst>
              <a:ext uri="{FF2B5EF4-FFF2-40B4-BE49-F238E27FC236}">
                <a16:creationId xmlns:a16="http://schemas.microsoft.com/office/drawing/2014/main" id="{A7258C21-B37D-43BB-BEE6-A3BFE7D1E5C6}"/>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E7F39A2-D9C9-4305-82D9-3A8A50AF8654}"/>
              </a:ext>
              <a:ext uri="{C183D7F6-B498-43B3-948B-1728B52AA6E4}">
                <adec:decorative xmlns:adec="http://schemas.microsoft.com/office/drawing/2017/decorative" val="1"/>
              </a:ext>
            </a:extLst>
          </p:cNvPr>
          <p:cNvGrpSpPr/>
          <p:nvPr/>
        </p:nvGrpSpPr>
        <p:grpSpPr>
          <a:xfrm>
            <a:off x="922809" y="309404"/>
            <a:ext cx="920168" cy="938371"/>
            <a:chOff x="1061032" y="2105728"/>
            <a:chExt cx="1632182" cy="1664471"/>
          </a:xfrm>
        </p:grpSpPr>
        <p:pic>
          <p:nvPicPr>
            <p:cNvPr id="13" name="Graphic 12">
              <a:extLst>
                <a:ext uri="{FF2B5EF4-FFF2-40B4-BE49-F238E27FC236}">
                  <a16:creationId xmlns:a16="http://schemas.microsoft.com/office/drawing/2014/main" id="{4B327B4A-BBAA-4619-919C-F5AD7C4D342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032" y="2861756"/>
              <a:ext cx="1632182" cy="908443"/>
            </a:xfrm>
            <a:prstGeom prst="rect">
              <a:avLst/>
            </a:prstGeom>
          </p:spPr>
        </p:pic>
        <p:pic>
          <p:nvPicPr>
            <p:cNvPr id="14" name="Graphic 13">
              <a:extLst>
                <a:ext uri="{FF2B5EF4-FFF2-40B4-BE49-F238E27FC236}">
                  <a16:creationId xmlns:a16="http://schemas.microsoft.com/office/drawing/2014/main" id="{B7B52F08-2367-4DB3-839F-FFEA58FB8D4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02" y="2105728"/>
              <a:ext cx="1179184" cy="1266341"/>
            </a:xfrm>
            <a:prstGeom prst="rect">
              <a:avLst/>
            </a:prstGeom>
          </p:spPr>
        </p:pic>
        <p:pic>
          <p:nvPicPr>
            <p:cNvPr id="15" name="Graphic 14">
              <a:extLst>
                <a:ext uri="{FF2B5EF4-FFF2-40B4-BE49-F238E27FC236}">
                  <a16:creationId xmlns:a16="http://schemas.microsoft.com/office/drawing/2014/main" id="{7C9E4B6B-738F-4839-8586-2EBC199CF96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4663" y="2761013"/>
              <a:ext cx="484484" cy="484484"/>
            </a:xfrm>
            <a:prstGeom prst="rect">
              <a:avLst/>
            </a:prstGeom>
          </p:spPr>
        </p:pic>
      </p:grpSp>
      <p:pic>
        <p:nvPicPr>
          <p:cNvPr id="5" name="Picture 4" descr="Azure logo">
            <a:extLst>
              <a:ext uri="{FF2B5EF4-FFF2-40B4-BE49-F238E27FC236}">
                <a16:creationId xmlns:a16="http://schemas.microsoft.com/office/drawing/2014/main" id="{171FAEA6-C0C5-05F3-07D2-7D84C5B2539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4307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D484F834-12BA-D846-9312-EBF79746F83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27" t="8631" r="32570" b="745"/>
          <a:stretch/>
        </p:blipFill>
        <p:spPr>
          <a:xfrm>
            <a:off x="6095999" y="0"/>
            <a:ext cx="6096001" cy="6858000"/>
          </a:xfrm>
          <a:prstGeom prst="rect">
            <a:avLst/>
          </a:prstGeom>
        </p:spPr>
      </p:pic>
      <p:sp>
        <p:nvSpPr>
          <p:cNvPr id="54" name="Title 3">
            <a:extLst>
              <a:ext uri="{FF2B5EF4-FFF2-40B4-BE49-F238E27FC236}">
                <a16:creationId xmlns:a16="http://schemas.microsoft.com/office/drawing/2014/main" id="{02C60C62-341D-F049-8B3F-2D98D86D1798}"/>
              </a:ext>
              <a:ext uri="{C183D7F6-B498-43B3-948B-1728B52AA6E4}">
                <adec:decorative xmlns:adec="http://schemas.microsoft.com/office/drawing/2017/decorative" val="1"/>
              </a:ext>
            </a:extLst>
          </p:cNvPr>
          <p:cNvSpPr txBox="1">
            <a:spLocks noGrp="1"/>
          </p:cNvSpPr>
          <p:nvPr>
            <p:ph type="title" idx="4294967295"/>
          </p:nvPr>
        </p:nvSpPr>
        <p:spPr>
          <a:xfrm>
            <a:off x="595432" y="1322206"/>
            <a:ext cx="5348168" cy="179387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 UI Semibold"/>
                <a:ea typeface="+mj-ea"/>
                <a:cs typeface="Segoe UI Semibold"/>
              </a:rPr>
              <a:t>Establish the foundation for </a:t>
            </a:r>
            <a:r>
              <a:rPr kumimoji="0" lang="en-US" sz="3600" b="1" i="0" u="none" strike="noStrike" kern="1200" cap="none" spc="0" normalizeH="0" baseline="0" noProof="0">
                <a:ln>
                  <a:noFill/>
                </a:ln>
                <a:solidFill>
                  <a:schemeClr val="accent2"/>
                </a:solidFill>
                <a:effectLst/>
                <a:uLnTx/>
                <a:uFillTx/>
                <a:latin typeface="Segoe UI Semibold"/>
                <a:ea typeface="+mj-ea"/>
                <a:cs typeface="Segoe UI Semibold"/>
              </a:rPr>
              <a:t>effective data governance</a:t>
            </a:r>
            <a:endPar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endParaRPr>
          </a:p>
        </p:txBody>
      </p:sp>
      <p:sp>
        <p:nvSpPr>
          <p:cNvPr id="56" name="Content Placeholder 1">
            <a:extLst>
              <a:ext uri="{FF2B5EF4-FFF2-40B4-BE49-F238E27FC236}">
                <a16:creationId xmlns:a16="http://schemas.microsoft.com/office/drawing/2014/main" id="{F68EDADE-C513-674B-A403-454868B84DCE}"/>
              </a:ext>
              <a:ext uri="{C183D7F6-B498-43B3-948B-1728B52AA6E4}">
                <adec:decorative xmlns:adec="http://schemas.microsoft.com/office/drawing/2017/decorative" val="1"/>
              </a:ext>
            </a:extLst>
          </p:cNvPr>
          <p:cNvSpPr txBox="1">
            <a:spLocks/>
          </p:cNvSpPr>
          <p:nvPr/>
        </p:nvSpPr>
        <p:spPr>
          <a:xfrm>
            <a:off x="607464" y="3097587"/>
            <a:ext cx="4899203" cy="3668349"/>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Automate discovery of data in on-premises, multi-cloud and SaaS sources</a:t>
            </a:r>
          </a:p>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Classify data at scale to specify sensitivity, compliance, industry, business and company-specific value</a:t>
            </a:r>
          </a:p>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Know where data came from and what was derived from it with data lineage</a:t>
            </a:r>
          </a:p>
          <a:p>
            <a:pPr>
              <a:lnSpc>
                <a:spcPct val="130000"/>
              </a:lnSpc>
              <a:buClr>
                <a:schemeClr val="accent2"/>
              </a:buClr>
            </a:pPr>
            <a:endParaRPr lang="en-US">
              <a:solidFill>
                <a:schemeClr val="tx1"/>
              </a:solidFill>
              <a:latin typeface="+mn-lt"/>
              <a:cs typeface="Segoe UI Semilight" panose="020B0402040204020203" pitchFamily="34" charset="0"/>
            </a:endParaRPr>
          </a:p>
        </p:txBody>
      </p:sp>
      <p:sp>
        <p:nvSpPr>
          <p:cNvPr id="6" name="Rectangle 5">
            <a:extLst>
              <a:ext uri="{FF2B5EF4-FFF2-40B4-BE49-F238E27FC236}">
                <a16:creationId xmlns:a16="http://schemas.microsoft.com/office/drawing/2014/main" id="{537BF065-BA08-4FD6-9848-96D23691797D}"/>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9823F34-E438-46D6-9707-DB6BC3ECC9A6}"/>
              </a:ext>
              <a:ext uri="{C183D7F6-B498-43B3-948B-1728B52AA6E4}">
                <adec:decorative xmlns:adec="http://schemas.microsoft.com/office/drawing/2017/decorative" val="1"/>
              </a:ext>
            </a:extLst>
          </p:cNvPr>
          <p:cNvGrpSpPr/>
          <p:nvPr/>
        </p:nvGrpSpPr>
        <p:grpSpPr>
          <a:xfrm>
            <a:off x="926425" y="381317"/>
            <a:ext cx="927259" cy="866458"/>
            <a:chOff x="3676757" y="2245041"/>
            <a:chExt cx="1632182" cy="1525158"/>
          </a:xfrm>
        </p:grpSpPr>
        <p:pic>
          <p:nvPicPr>
            <p:cNvPr id="7" name="Graphic 6">
              <a:extLst>
                <a:ext uri="{FF2B5EF4-FFF2-40B4-BE49-F238E27FC236}">
                  <a16:creationId xmlns:a16="http://schemas.microsoft.com/office/drawing/2014/main" id="{2C5964B2-3FF8-4411-BC28-E77CFE23AD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6757" y="2861756"/>
              <a:ext cx="1632182" cy="908443"/>
            </a:xfrm>
            <a:prstGeom prst="rect">
              <a:avLst/>
            </a:prstGeom>
          </p:spPr>
        </p:pic>
        <p:pic>
          <p:nvPicPr>
            <p:cNvPr id="9" name="Graphic 8">
              <a:extLst>
                <a:ext uri="{FF2B5EF4-FFF2-40B4-BE49-F238E27FC236}">
                  <a16:creationId xmlns:a16="http://schemas.microsoft.com/office/drawing/2014/main" id="{A5EB6DC0-C674-4E0C-9437-E76739FFFB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9002" y="2570502"/>
              <a:ext cx="745390" cy="858973"/>
            </a:xfrm>
            <a:prstGeom prst="rect">
              <a:avLst/>
            </a:prstGeom>
          </p:spPr>
        </p:pic>
        <p:pic>
          <p:nvPicPr>
            <p:cNvPr id="11" name="Graphic 10">
              <a:extLst>
                <a:ext uri="{FF2B5EF4-FFF2-40B4-BE49-F238E27FC236}">
                  <a16:creationId xmlns:a16="http://schemas.microsoft.com/office/drawing/2014/main" id="{38489234-4578-405B-9D83-419BAE15D4A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67200" y="2245041"/>
              <a:ext cx="484484" cy="484484"/>
            </a:xfrm>
            <a:prstGeom prst="rect">
              <a:avLst/>
            </a:prstGeom>
            <a:effectLst>
              <a:outerShdw blurRad="152400" dist="38100" dir="5400000" sx="90000" sy="-19000" rotWithShape="0">
                <a:prstClr val="black">
                  <a:alpha val="71000"/>
                </a:prstClr>
              </a:outerShdw>
            </a:effectLst>
          </p:spPr>
        </p:pic>
        <p:pic>
          <p:nvPicPr>
            <p:cNvPr id="13" name="Graphic 12">
              <a:extLst>
                <a:ext uri="{FF2B5EF4-FFF2-40B4-BE49-F238E27FC236}">
                  <a16:creationId xmlns:a16="http://schemas.microsoft.com/office/drawing/2014/main" id="{66208275-93FE-4ADF-B022-3764340DCC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5373" y="3043361"/>
              <a:ext cx="274314" cy="502910"/>
            </a:xfrm>
            <a:prstGeom prst="rect">
              <a:avLst/>
            </a:prstGeom>
          </p:spPr>
        </p:pic>
        <p:pic>
          <p:nvPicPr>
            <p:cNvPr id="14" name="Graphic 13">
              <a:extLst>
                <a:ext uri="{FF2B5EF4-FFF2-40B4-BE49-F238E27FC236}">
                  <a16:creationId xmlns:a16="http://schemas.microsoft.com/office/drawing/2014/main" id="{5683BDE6-514F-4F51-8415-6E2F3F57D97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772492" y="3043361"/>
              <a:ext cx="274314" cy="502910"/>
            </a:xfrm>
            <a:prstGeom prst="rect">
              <a:avLst/>
            </a:prstGeom>
          </p:spPr>
        </p:pic>
      </p:grpSp>
      <p:pic>
        <p:nvPicPr>
          <p:cNvPr id="2" name="Picture 1" descr="Azure logo">
            <a:extLst>
              <a:ext uri="{FF2B5EF4-FFF2-40B4-BE49-F238E27FC236}">
                <a16:creationId xmlns:a16="http://schemas.microsoft.com/office/drawing/2014/main" id="{1AB4B69A-3646-1A2F-9B9A-5E2E2EFA9AC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24676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6C9C26D8-6DDD-4641-9F8E-A70DA54725A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20370" r="20370"/>
          <a:stretch/>
        </p:blipFill>
        <p:spPr>
          <a:xfrm>
            <a:off x="6095999" y="0"/>
            <a:ext cx="6096001" cy="6858000"/>
          </a:xfrm>
          <a:prstGeom prst="rect">
            <a:avLst/>
          </a:prstGeom>
        </p:spPr>
      </p:pic>
      <p:sp>
        <p:nvSpPr>
          <p:cNvPr id="4" name="Title 3">
            <a:extLst>
              <a:ext uri="{FF2B5EF4-FFF2-40B4-BE49-F238E27FC236}">
                <a16:creationId xmlns:a16="http://schemas.microsoft.com/office/drawing/2014/main" id="{DA16424B-7EF1-C04A-9C29-B3D5285BB01C}"/>
              </a:ext>
              <a:ext uri="{C183D7F6-B498-43B3-948B-1728B52AA6E4}">
                <adec:decorative xmlns:adec="http://schemas.microsoft.com/office/drawing/2017/decorative" val="1"/>
              </a:ext>
            </a:extLst>
          </p:cNvPr>
          <p:cNvSpPr>
            <a:spLocks noGrp="1"/>
          </p:cNvSpPr>
          <p:nvPr>
            <p:ph type="title" idx="4294967295"/>
          </p:nvPr>
        </p:nvSpPr>
        <p:spPr>
          <a:xfrm>
            <a:off x="595424" y="1304115"/>
            <a:ext cx="4152900" cy="1012825"/>
          </a:xfrm>
        </p:spPr>
        <p:txBody>
          <a:bodyPr>
            <a:noAutofit/>
          </a:bodyPr>
          <a:lstStyle/>
          <a:p>
            <a:r>
              <a:rPr lang="en-US"/>
              <a:t>Maximize </a:t>
            </a:r>
            <a:r>
              <a:rPr lang="en-US">
                <a:solidFill>
                  <a:schemeClr val="accent2"/>
                </a:solidFill>
              </a:rPr>
              <a:t>business value</a:t>
            </a:r>
            <a:r>
              <a:rPr lang="en-US">
                <a:solidFill>
                  <a:schemeClr val="accent1"/>
                </a:solidFill>
              </a:rPr>
              <a:t> </a:t>
            </a:r>
            <a:r>
              <a:rPr lang="en-US"/>
              <a:t>of data</a:t>
            </a:r>
            <a:endParaRPr lang="en-US">
              <a:solidFill>
                <a:srgbClr val="0078D4"/>
              </a:solidFill>
            </a:endParaRPr>
          </a:p>
        </p:txBody>
      </p:sp>
      <p:sp>
        <p:nvSpPr>
          <p:cNvPr id="142" name="Content Placeholder 1">
            <a:extLst>
              <a:ext uri="{FF2B5EF4-FFF2-40B4-BE49-F238E27FC236}">
                <a16:creationId xmlns:a16="http://schemas.microsoft.com/office/drawing/2014/main" id="{E9A18CE0-A20F-AC41-B819-5A55799ECBEE}"/>
              </a:ext>
              <a:ext uri="{C183D7F6-B498-43B3-948B-1728B52AA6E4}">
                <adec:decorative xmlns:adec="http://schemas.microsoft.com/office/drawing/2017/decorative" val="1"/>
              </a:ext>
            </a:extLst>
          </p:cNvPr>
          <p:cNvSpPr txBox="1">
            <a:spLocks/>
          </p:cNvSpPr>
          <p:nvPr/>
        </p:nvSpPr>
        <p:spPr>
          <a:xfrm>
            <a:off x="607456" y="3090871"/>
            <a:ext cx="4546342" cy="3337305"/>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Connect business and technical data analysts, data scientists, and data engineers to a trusted data catalog</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Enable users to quickly find data and view its lineage and sensitivity</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Deliver a curated and consistent glossary of business terms and definitions</a:t>
            </a:r>
          </a:p>
          <a:p>
            <a:pPr>
              <a:lnSpc>
                <a:spcPct val="130000"/>
              </a:lnSpc>
              <a:buClr>
                <a:schemeClr val="accent2"/>
              </a:buClr>
            </a:pPr>
            <a:endParaRPr lang="en-US">
              <a:solidFill>
                <a:schemeClr val="tx1"/>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E28A5CFB-AD2F-4F63-945C-2CDA05FD6723}"/>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56605B5-D60B-4606-BDE0-D68D29930AE4}"/>
              </a:ext>
              <a:ext uri="{C183D7F6-B498-43B3-948B-1728B52AA6E4}">
                <adec:decorative xmlns:adec="http://schemas.microsoft.com/office/drawing/2017/decorative" val="1"/>
              </a:ext>
            </a:extLst>
          </p:cNvPr>
          <p:cNvGrpSpPr/>
          <p:nvPr/>
        </p:nvGrpSpPr>
        <p:grpSpPr>
          <a:xfrm>
            <a:off x="925891" y="462531"/>
            <a:ext cx="921551" cy="781184"/>
            <a:chOff x="6622944" y="2386625"/>
            <a:chExt cx="1632182" cy="1383574"/>
          </a:xfrm>
        </p:grpSpPr>
        <p:pic>
          <p:nvPicPr>
            <p:cNvPr id="5" name="Graphic 4">
              <a:extLst>
                <a:ext uri="{FF2B5EF4-FFF2-40B4-BE49-F238E27FC236}">
                  <a16:creationId xmlns:a16="http://schemas.microsoft.com/office/drawing/2014/main" id="{D490B490-ACB3-421F-8F3D-6675B47DB5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2944" y="2861756"/>
              <a:ext cx="1632182" cy="908443"/>
            </a:xfrm>
            <a:prstGeom prst="rect">
              <a:avLst/>
            </a:prstGeom>
          </p:spPr>
        </p:pic>
        <p:pic>
          <p:nvPicPr>
            <p:cNvPr id="6" name="Graphic 5">
              <a:extLst>
                <a:ext uri="{FF2B5EF4-FFF2-40B4-BE49-F238E27FC236}">
                  <a16:creationId xmlns:a16="http://schemas.microsoft.com/office/drawing/2014/main" id="{59018E2C-E8C3-4403-98AF-1C0285B4C3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5927" y="2769726"/>
              <a:ext cx="1389312" cy="815063"/>
            </a:xfrm>
            <a:prstGeom prst="rect">
              <a:avLst/>
            </a:prstGeom>
          </p:spPr>
        </p:pic>
        <p:pic>
          <p:nvPicPr>
            <p:cNvPr id="7" name="Graphic 6">
              <a:extLst>
                <a:ext uri="{FF2B5EF4-FFF2-40B4-BE49-F238E27FC236}">
                  <a16:creationId xmlns:a16="http://schemas.microsoft.com/office/drawing/2014/main" id="{A304D84A-3CD7-475D-87AD-DB9EC6D857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1022" y="2400253"/>
              <a:ext cx="916343" cy="908443"/>
            </a:xfrm>
            <a:prstGeom prst="rect">
              <a:avLst/>
            </a:prstGeom>
          </p:spPr>
        </p:pic>
        <p:pic>
          <p:nvPicPr>
            <p:cNvPr id="8" name="Graphic 7">
              <a:extLst>
                <a:ext uri="{FF2B5EF4-FFF2-40B4-BE49-F238E27FC236}">
                  <a16:creationId xmlns:a16="http://schemas.microsoft.com/office/drawing/2014/main" id="{CD2A2899-624E-49E5-997F-4E785A05B70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9194" y="2386625"/>
              <a:ext cx="966568" cy="559804"/>
            </a:xfrm>
            <a:prstGeom prst="rect">
              <a:avLst/>
            </a:prstGeom>
          </p:spPr>
        </p:pic>
      </p:grpSp>
      <p:pic>
        <p:nvPicPr>
          <p:cNvPr id="2" name="Picture 1" descr="Azure logo">
            <a:extLst>
              <a:ext uri="{FF2B5EF4-FFF2-40B4-BE49-F238E27FC236}">
                <a16:creationId xmlns:a16="http://schemas.microsoft.com/office/drawing/2014/main" id="{06FFBE00-3E2B-EEAB-A34F-84FF5349766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11694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B7DED18-EBB1-894E-84C7-529D5C2711B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20425" r="20425"/>
          <a:stretch/>
        </p:blipFill>
        <p:spPr>
          <a:xfrm>
            <a:off x="6095999" y="0"/>
            <a:ext cx="6096001" cy="6858000"/>
          </a:xfrm>
          <a:prstGeom prst="rect">
            <a:avLst/>
          </a:prstGeom>
        </p:spPr>
      </p:pic>
      <p:sp>
        <p:nvSpPr>
          <p:cNvPr id="128" name="Title 3">
            <a:extLst>
              <a:ext uri="{FF2B5EF4-FFF2-40B4-BE49-F238E27FC236}">
                <a16:creationId xmlns:a16="http://schemas.microsoft.com/office/drawing/2014/main" id="{017AB2E0-3F19-C646-97EA-7E82A81E9677}"/>
              </a:ext>
              <a:ext uri="{C183D7F6-B498-43B3-948B-1728B52AA6E4}">
                <adec:decorative xmlns:adec="http://schemas.microsoft.com/office/drawing/2017/decorative" val="1"/>
              </a:ext>
            </a:extLst>
          </p:cNvPr>
          <p:cNvSpPr txBox="1">
            <a:spLocks noGrp="1"/>
          </p:cNvSpPr>
          <p:nvPr>
            <p:ph type="title" idx="4294967295"/>
          </p:nvPr>
        </p:nvSpPr>
        <p:spPr>
          <a:xfrm>
            <a:off x="601584" y="1319967"/>
            <a:ext cx="5094288" cy="101282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Gain insight into </a:t>
            </a:r>
            <a: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use across the estate</a:t>
            </a:r>
          </a:p>
        </p:txBody>
      </p:sp>
      <p:sp>
        <p:nvSpPr>
          <p:cNvPr id="129" name="Content Placeholder 1">
            <a:extLst>
              <a:ext uri="{FF2B5EF4-FFF2-40B4-BE49-F238E27FC236}">
                <a16:creationId xmlns:a16="http://schemas.microsoft.com/office/drawing/2014/main" id="{8D8B4E35-4DC5-7D40-B9F3-60A92FA0C698}"/>
              </a:ext>
              <a:ext uri="{C183D7F6-B498-43B3-948B-1728B52AA6E4}">
                <adec:decorative xmlns:adec="http://schemas.microsoft.com/office/drawing/2017/decorative" val="1"/>
              </a:ext>
            </a:extLst>
          </p:cNvPr>
          <p:cNvSpPr txBox="1">
            <a:spLocks/>
          </p:cNvSpPr>
          <p:nvPr/>
        </p:nvSpPr>
        <p:spPr>
          <a:xfrm>
            <a:off x="601583" y="3106427"/>
            <a:ext cx="4571995" cy="1742299"/>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panose="020B0402040204020203" pitchFamily="34" charset="0"/>
                <a:cs typeface="Segoe UI Semilight" panose="020B0402040204020203" pitchFamily="34" charset="0"/>
              </a:rPr>
              <a:t>Understand at a glance how data is being created and used across your data estate</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panose="020B0402040204020203" pitchFamily="34" charset="0"/>
                <a:cs typeface="Segoe UI Semilight" panose="020B0402040204020203" pitchFamily="34" charset="0"/>
              </a:rPr>
              <a:t>Visually assess the state of data assets, scans, business glossary and sensitive data</a:t>
            </a:r>
          </a:p>
        </p:txBody>
      </p:sp>
      <p:sp>
        <p:nvSpPr>
          <p:cNvPr id="2" name="Rectangle 1">
            <a:extLst>
              <a:ext uri="{FF2B5EF4-FFF2-40B4-BE49-F238E27FC236}">
                <a16:creationId xmlns:a16="http://schemas.microsoft.com/office/drawing/2014/main" id="{C013AE03-9DC9-4605-949E-D99E8FD0BC0E}"/>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20B2DBE-C5E4-4B66-A021-0A0A2052540D}"/>
              </a:ext>
              <a:ext uri="{C183D7F6-B498-43B3-948B-1728B52AA6E4}">
                <adec:decorative xmlns:adec="http://schemas.microsoft.com/office/drawing/2017/decorative" val="1"/>
              </a:ext>
            </a:extLst>
          </p:cNvPr>
          <p:cNvGrpSpPr/>
          <p:nvPr/>
        </p:nvGrpSpPr>
        <p:grpSpPr>
          <a:xfrm>
            <a:off x="925891" y="421094"/>
            <a:ext cx="921551" cy="824232"/>
            <a:chOff x="1634723" y="-90791"/>
            <a:chExt cx="1632182" cy="1459819"/>
          </a:xfrm>
        </p:grpSpPr>
        <p:pic>
          <p:nvPicPr>
            <p:cNvPr id="3" name="Graphic 2">
              <a:extLst>
                <a:ext uri="{FF2B5EF4-FFF2-40B4-BE49-F238E27FC236}">
                  <a16:creationId xmlns:a16="http://schemas.microsoft.com/office/drawing/2014/main" id="{3066F7BD-5B4A-4899-BF58-D9C872BED9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723" y="460585"/>
              <a:ext cx="1632182" cy="908443"/>
            </a:xfrm>
            <a:prstGeom prst="rect">
              <a:avLst/>
            </a:prstGeom>
          </p:spPr>
        </p:pic>
        <p:pic>
          <p:nvPicPr>
            <p:cNvPr id="4" name="Graphic 3">
              <a:extLst>
                <a:ext uri="{FF2B5EF4-FFF2-40B4-BE49-F238E27FC236}">
                  <a16:creationId xmlns:a16="http://schemas.microsoft.com/office/drawing/2014/main" id="{0CFC5588-ADEA-4E65-BF9A-0E71C946D8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13938" y="551869"/>
              <a:ext cx="1073751" cy="607517"/>
            </a:xfrm>
            <a:prstGeom prst="rect">
              <a:avLst/>
            </a:prstGeom>
          </p:spPr>
        </p:pic>
        <p:pic>
          <p:nvPicPr>
            <p:cNvPr id="5" name="Graphic 4">
              <a:extLst>
                <a:ext uri="{FF2B5EF4-FFF2-40B4-BE49-F238E27FC236}">
                  <a16:creationId xmlns:a16="http://schemas.microsoft.com/office/drawing/2014/main" id="{B5E02273-C2EB-4759-B099-27D186977F3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1200" y="-90791"/>
              <a:ext cx="916343" cy="902665"/>
            </a:xfrm>
            <a:prstGeom prst="rect">
              <a:avLst/>
            </a:prstGeom>
          </p:spPr>
        </p:pic>
      </p:grpSp>
      <p:pic>
        <p:nvPicPr>
          <p:cNvPr id="8" name="Picture 7" descr="Azure logo">
            <a:extLst>
              <a:ext uri="{FF2B5EF4-FFF2-40B4-BE49-F238E27FC236}">
                <a16:creationId xmlns:a16="http://schemas.microsoft.com/office/drawing/2014/main" id="{2072FF77-7FDD-69EE-3FFA-C8FD941AC94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9318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277AF39-CADC-964C-8BCC-6B32419F76FD}"/>
              </a:ext>
              <a:ext uri="{C183D7F6-B498-43B3-948B-1728B52AA6E4}">
                <adec:decorative xmlns:adec="http://schemas.microsoft.com/office/drawing/2017/decorative" val="1"/>
              </a:ext>
            </a:extLst>
          </p:cNvPr>
          <p:cNvSpPr/>
          <p:nvPr/>
        </p:nvSpPr>
        <p:spPr bwMode="auto">
          <a:xfrm flipV="1">
            <a:off x="2167896" y="4419394"/>
            <a:ext cx="7217341" cy="965200"/>
          </a:xfrm>
          <a:prstGeom prst="parallelogram">
            <a:avLst>
              <a:gd name="adj" fmla="val 0"/>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A17F311-57B4-4243-8B38-67A275F8AD2F}"/>
              </a:ext>
              <a:ext uri="{C183D7F6-B498-43B3-948B-1728B52AA6E4}">
                <adec:decorative xmlns:adec="http://schemas.microsoft.com/office/drawing/2017/decorative" val="1"/>
              </a:ext>
            </a:extLst>
          </p:cNvPr>
          <p:cNvSpPr txBox="1"/>
          <p:nvPr/>
        </p:nvSpPr>
        <p:spPr>
          <a:xfrm>
            <a:off x="4122029" y="4688194"/>
            <a:ext cx="2940043" cy="504808"/>
          </a:xfrm>
          <a:prstGeom prst="rect">
            <a:avLst/>
          </a:prstGeom>
          <a:noFill/>
          <a:ln>
            <a:noFill/>
          </a:ln>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Data Map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Automate and manage metadata at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bold"/>
              <a:ea typeface="+mn-ea"/>
              <a:cs typeface="+mn-cs"/>
            </a:endParaRPr>
          </a:p>
        </p:txBody>
      </p:sp>
      <p:sp>
        <p:nvSpPr>
          <p:cNvPr id="10" name="Title 9">
            <a:extLst>
              <a:ext uri="{FF2B5EF4-FFF2-40B4-BE49-F238E27FC236}">
                <a16:creationId xmlns:a16="http://schemas.microsoft.com/office/drawing/2014/main" id="{AB62EC54-91CA-2844-9D7B-3155433BC8EE}"/>
              </a:ext>
              <a:ext uri="{C183D7F6-B498-43B3-948B-1728B52AA6E4}">
                <adec:decorative xmlns:adec="http://schemas.microsoft.com/office/drawing/2017/decorative" val="1"/>
              </a:ext>
            </a:extLst>
          </p:cNvPr>
          <p:cNvSpPr>
            <a:spLocks noGrp="1"/>
          </p:cNvSpPr>
          <p:nvPr>
            <p:ph type="title"/>
          </p:nvPr>
        </p:nvSpPr>
        <p:spPr>
          <a:xfrm>
            <a:off x="588263" y="457200"/>
            <a:ext cx="8695767" cy="1107996"/>
          </a:xfrm>
        </p:spPr>
        <p:txBody>
          <a:bodyPr/>
          <a:lstStyle/>
          <a:p>
            <a:r>
              <a:rPr lang="en-US">
                <a:latin typeface="Segoe UI Semibold" panose="020B0502040204020203" pitchFamily="34" charset="0"/>
                <a:cs typeface="Segoe UI Semibold" panose="020B0502040204020203" pitchFamily="34" charset="0"/>
              </a:rPr>
              <a:t>Unified Data Governance</a:t>
            </a:r>
            <a:br>
              <a:rPr lang="en-US">
                <a:latin typeface="Segoe UI Semibold" panose="020B0502040204020203" pitchFamily="34" charset="0"/>
                <a:cs typeface="Segoe UI Semibold" panose="020B0502040204020203" pitchFamily="34" charset="0"/>
              </a:rPr>
            </a:br>
            <a:r>
              <a:rPr lang="en-US">
                <a:latin typeface="Segoe UI Semibold" panose="020B0502040204020203" pitchFamily="34" charset="0"/>
                <a:cs typeface="Segoe UI Semibold" panose="020B0502040204020203" pitchFamily="34" charset="0"/>
              </a:rPr>
              <a:t>with Microsoft Purview</a:t>
            </a:r>
            <a:endParaRPr lang="en-US"/>
          </a:p>
        </p:txBody>
      </p:sp>
      <p:sp>
        <p:nvSpPr>
          <p:cNvPr id="11" name="Rounded Rectangle 10">
            <a:extLst>
              <a:ext uri="{FF2B5EF4-FFF2-40B4-BE49-F238E27FC236}">
                <a16:creationId xmlns:a16="http://schemas.microsoft.com/office/drawing/2014/main" id="{FB208ED9-F6DF-0148-ABA1-3C7CAF92BB6B}"/>
              </a:ext>
              <a:ext uri="{C183D7F6-B498-43B3-948B-1728B52AA6E4}">
                <adec:decorative xmlns:adec="http://schemas.microsoft.com/office/drawing/2017/decorative" val="1"/>
              </a:ext>
            </a:extLst>
          </p:cNvPr>
          <p:cNvSpPr/>
          <p:nvPr/>
        </p:nvSpPr>
        <p:spPr bwMode="auto">
          <a:xfrm>
            <a:off x="1800933" y="2184400"/>
            <a:ext cx="7917015" cy="3632200"/>
          </a:xfrm>
          <a:prstGeom prst="roundRect">
            <a:avLst>
              <a:gd name="adj" fmla="val 6589"/>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107729F-FC19-334D-8DF3-8AF87E246BF8}"/>
              </a:ext>
              <a:ext uri="{C183D7F6-B498-43B3-948B-1728B52AA6E4}">
                <adec:decorative xmlns:adec="http://schemas.microsoft.com/office/drawing/2017/decorative" val="1"/>
              </a:ext>
            </a:extLst>
          </p:cNvPr>
          <p:cNvSpPr/>
          <p:nvPr/>
        </p:nvSpPr>
        <p:spPr bwMode="auto">
          <a:xfrm>
            <a:off x="5468938" y="1557337"/>
            <a:ext cx="1254125" cy="125412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E0191F60-A621-5349-88AE-F32FE1F0597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5475" y="1793874"/>
            <a:ext cx="781050" cy="781050"/>
          </a:xfrm>
          <a:prstGeom prst="rect">
            <a:avLst/>
          </a:prstGeom>
        </p:spPr>
      </p:pic>
      <p:grpSp>
        <p:nvGrpSpPr>
          <p:cNvPr id="68" name="Group 67">
            <a:extLst>
              <a:ext uri="{FF2B5EF4-FFF2-40B4-BE49-F238E27FC236}">
                <a16:creationId xmlns:a16="http://schemas.microsoft.com/office/drawing/2014/main" id="{59115F35-3E12-5A4B-B17A-90BEE63B2883}"/>
              </a:ext>
              <a:ext uri="{C183D7F6-B498-43B3-948B-1728B52AA6E4}">
                <adec:decorative xmlns:adec="http://schemas.microsoft.com/office/drawing/2017/decorative" val="1"/>
              </a:ext>
            </a:extLst>
          </p:cNvPr>
          <p:cNvGrpSpPr/>
          <p:nvPr/>
        </p:nvGrpSpPr>
        <p:grpSpPr>
          <a:xfrm>
            <a:off x="289199" y="2228310"/>
            <a:ext cx="1890851" cy="3632193"/>
            <a:chOff x="1292616" y="2184399"/>
            <a:chExt cx="1890851" cy="3632193"/>
          </a:xfrm>
        </p:grpSpPr>
        <p:pic>
          <p:nvPicPr>
            <p:cNvPr id="16" name="Graphic 15">
              <a:extLst>
                <a:ext uri="{FF2B5EF4-FFF2-40B4-BE49-F238E27FC236}">
                  <a16:creationId xmlns:a16="http://schemas.microsoft.com/office/drawing/2014/main" id="{8CD44BFA-09EC-134D-B6EF-CD003DA9F2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3696" y="4758639"/>
              <a:ext cx="457200" cy="457200"/>
            </a:xfrm>
            <a:prstGeom prst="rect">
              <a:avLst/>
            </a:prstGeom>
          </p:spPr>
        </p:pic>
        <p:pic>
          <p:nvPicPr>
            <p:cNvPr id="18" name="Graphic 17">
              <a:extLst>
                <a:ext uri="{FF2B5EF4-FFF2-40B4-BE49-F238E27FC236}">
                  <a16:creationId xmlns:a16="http://schemas.microsoft.com/office/drawing/2014/main" id="{9328C9D4-6DC9-724D-B655-A5F531F9D9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3696" y="2589733"/>
              <a:ext cx="457200" cy="457200"/>
            </a:xfrm>
            <a:prstGeom prst="rect">
              <a:avLst/>
            </a:prstGeom>
          </p:spPr>
        </p:pic>
        <p:pic>
          <p:nvPicPr>
            <p:cNvPr id="20" name="Graphic 19">
              <a:extLst>
                <a:ext uri="{FF2B5EF4-FFF2-40B4-BE49-F238E27FC236}">
                  <a16:creationId xmlns:a16="http://schemas.microsoft.com/office/drawing/2014/main" id="{E5A55A41-38F7-934C-AE0E-0F36A50948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696" y="3719912"/>
              <a:ext cx="457200" cy="457200"/>
            </a:xfrm>
            <a:prstGeom prst="rect">
              <a:avLst/>
            </a:prstGeom>
          </p:spPr>
        </p:pic>
        <p:cxnSp>
          <p:nvCxnSpPr>
            <p:cNvPr id="22" name="Straight Arrow Connector 21">
              <a:extLst>
                <a:ext uri="{FF2B5EF4-FFF2-40B4-BE49-F238E27FC236}">
                  <a16:creationId xmlns:a16="http://schemas.microsoft.com/office/drawing/2014/main" id="{A8451959-5A6C-374E-A1D0-CD1DA4039546}"/>
                </a:ext>
              </a:extLst>
            </p:cNvPr>
            <p:cNvCxnSpPr>
              <a:cxnSpLocks/>
            </p:cNvCxnSpPr>
            <p:nvPr/>
          </p:nvCxnSpPr>
          <p:spPr>
            <a:xfrm>
              <a:off x="2701733" y="4866249"/>
              <a:ext cx="481734" cy="0"/>
            </a:xfrm>
            <a:prstGeom prst="straightConnector1">
              <a:avLst/>
            </a:prstGeom>
            <a:ln w="15875">
              <a:solidFill>
                <a:srgbClr val="D7D7D7"/>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79A85B-5503-AB4E-BDBF-E772DF0E02B2}"/>
                </a:ext>
              </a:extLst>
            </p:cNvPr>
            <p:cNvSpPr txBox="1"/>
            <p:nvPr/>
          </p:nvSpPr>
          <p:spPr>
            <a:xfrm>
              <a:off x="1418387" y="3157321"/>
              <a:ext cx="687817" cy="200055"/>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On-prem</a:t>
              </a:r>
            </a:p>
          </p:txBody>
        </p:sp>
        <p:sp>
          <p:nvSpPr>
            <p:cNvPr id="26" name="TextBox 25">
              <a:extLst>
                <a:ext uri="{FF2B5EF4-FFF2-40B4-BE49-F238E27FC236}">
                  <a16:creationId xmlns:a16="http://schemas.microsoft.com/office/drawing/2014/main" id="{9C4DB588-1137-944B-94A9-77ACEDE9A63C}"/>
                </a:ext>
              </a:extLst>
            </p:cNvPr>
            <p:cNvSpPr txBox="1"/>
            <p:nvPr/>
          </p:nvSpPr>
          <p:spPr>
            <a:xfrm>
              <a:off x="1539477" y="4180095"/>
              <a:ext cx="445636" cy="200055"/>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Cloud</a:t>
              </a:r>
            </a:p>
          </p:txBody>
        </p:sp>
        <p:sp>
          <p:nvSpPr>
            <p:cNvPr id="27" name="TextBox 26">
              <a:extLst>
                <a:ext uri="{FF2B5EF4-FFF2-40B4-BE49-F238E27FC236}">
                  <a16:creationId xmlns:a16="http://schemas.microsoft.com/office/drawing/2014/main" id="{FA1DB504-77B1-C447-8DC1-89CA5400B54F}"/>
                </a:ext>
              </a:extLst>
            </p:cNvPr>
            <p:cNvSpPr txBox="1"/>
            <p:nvPr/>
          </p:nvSpPr>
          <p:spPr>
            <a:xfrm>
              <a:off x="1292616" y="5270662"/>
              <a:ext cx="939360" cy="400110"/>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Applications</a:t>
              </a:r>
            </a:p>
          </p:txBody>
        </p:sp>
        <p:sp>
          <p:nvSpPr>
            <p:cNvPr id="28" name="Right Brace 27">
              <a:extLst>
                <a:ext uri="{FF2B5EF4-FFF2-40B4-BE49-F238E27FC236}">
                  <a16:creationId xmlns:a16="http://schemas.microsoft.com/office/drawing/2014/main" id="{7839CD50-53DA-3141-8351-E27BE5D2FF6C}"/>
                </a:ext>
              </a:extLst>
            </p:cNvPr>
            <p:cNvSpPr/>
            <p:nvPr/>
          </p:nvSpPr>
          <p:spPr>
            <a:xfrm>
              <a:off x="2258225" y="2184399"/>
              <a:ext cx="457201" cy="3632193"/>
            </a:xfrm>
            <a:prstGeom prst="rightBrace">
              <a:avLst>
                <a:gd name="adj1" fmla="val 55291"/>
                <a:gd name="adj2" fmla="val 73784"/>
              </a:avLst>
            </a:prstGeom>
            <a:ln w="15875">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83C45605-7D28-B54F-993F-6E747F062F86}"/>
              </a:ext>
              <a:ext uri="{C183D7F6-B498-43B3-948B-1728B52AA6E4}">
                <adec:decorative xmlns:adec="http://schemas.microsoft.com/office/drawing/2017/decorative" val="1"/>
              </a:ext>
            </a:extLst>
          </p:cNvPr>
          <p:cNvGrpSpPr/>
          <p:nvPr/>
        </p:nvGrpSpPr>
        <p:grpSpPr>
          <a:xfrm>
            <a:off x="9471438" y="2232623"/>
            <a:ext cx="2756201" cy="3632193"/>
            <a:chOff x="9055116" y="2184398"/>
            <a:chExt cx="2756201" cy="3632193"/>
          </a:xfrm>
        </p:grpSpPr>
        <p:sp>
          <p:nvSpPr>
            <p:cNvPr id="31" name="Left Bracket 30">
              <a:extLst>
                <a:ext uri="{FF2B5EF4-FFF2-40B4-BE49-F238E27FC236}">
                  <a16:creationId xmlns:a16="http://schemas.microsoft.com/office/drawing/2014/main" id="{7E685EF7-9F02-5B47-8DE1-5FDBF288AC0C}"/>
                </a:ext>
              </a:extLst>
            </p:cNvPr>
            <p:cNvSpPr/>
            <p:nvPr/>
          </p:nvSpPr>
          <p:spPr>
            <a:xfrm>
              <a:off x="9696505" y="2184398"/>
              <a:ext cx="223147" cy="3632193"/>
            </a:xfrm>
            <a:prstGeom prst="leftBracket">
              <a:avLst>
                <a:gd name="adj" fmla="val 97513"/>
              </a:avLst>
            </a:prstGeom>
            <a:ln w="15875">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34" name="Graphic 33">
              <a:extLst>
                <a:ext uri="{FF2B5EF4-FFF2-40B4-BE49-F238E27FC236}">
                  <a16:creationId xmlns:a16="http://schemas.microsoft.com/office/drawing/2014/main" id="{52D2585F-8502-9E4D-B9DD-C7E6DF3EA2D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91487" y="3826290"/>
              <a:ext cx="368090" cy="374714"/>
            </a:xfrm>
            <a:prstGeom prst="rect">
              <a:avLst/>
            </a:prstGeom>
          </p:spPr>
        </p:pic>
        <p:pic>
          <p:nvPicPr>
            <p:cNvPr id="36" name="Synaptic logo" descr="A picture containing clock&#10;&#10;Description automatically generated">
              <a:extLst>
                <a:ext uri="{FF2B5EF4-FFF2-40B4-BE49-F238E27FC236}">
                  <a16:creationId xmlns:a16="http://schemas.microsoft.com/office/drawing/2014/main" id="{04860430-2EFF-2046-9E33-3F950E707168}"/>
                </a:ext>
              </a:extLst>
            </p:cNvPr>
            <p:cNvPicPr>
              <a:picLocks noChangeAspect="1"/>
            </p:cNvPicPr>
            <p:nvPr/>
          </p:nvPicPr>
          <p:blipFill>
            <a:blip r:embed="rId13"/>
            <a:stretch>
              <a:fillRect/>
            </a:stretch>
          </p:blipFill>
          <p:spPr>
            <a:xfrm>
              <a:off x="10191357" y="2377664"/>
              <a:ext cx="394522" cy="394519"/>
            </a:xfrm>
            <a:prstGeom prst="rect">
              <a:avLst/>
            </a:prstGeom>
            <a:ln>
              <a:noFill/>
            </a:ln>
            <a:effectLst/>
          </p:spPr>
        </p:pic>
        <p:pic>
          <p:nvPicPr>
            <p:cNvPr id="38" name="Graphic 37">
              <a:extLst>
                <a:ext uri="{FF2B5EF4-FFF2-40B4-BE49-F238E27FC236}">
                  <a16:creationId xmlns:a16="http://schemas.microsoft.com/office/drawing/2014/main" id="{3AEC027A-A77F-734D-93D6-F9F4E1931A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96163" y="4540965"/>
              <a:ext cx="390551" cy="390551"/>
            </a:xfrm>
            <a:prstGeom prst="rect">
              <a:avLst/>
            </a:prstGeom>
          </p:spPr>
        </p:pic>
        <p:pic>
          <p:nvPicPr>
            <p:cNvPr id="40" name="Picture 2" descr="Graphical user interface, application&#10;&#10;Description automatically generated">
              <a:extLst>
                <a:ext uri="{FF2B5EF4-FFF2-40B4-BE49-F238E27FC236}">
                  <a16:creationId xmlns:a16="http://schemas.microsoft.com/office/drawing/2014/main" id="{D2C9C1E7-FD6D-854C-9B87-B612ACD3976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63589" y="5091628"/>
              <a:ext cx="1747728" cy="642428"/>
            </a:xfrm>
            <a:prstGeom prst="rect">
              <a:avLst/>
            </a:prstGeom>
            <a:noFill/>
            <a:ln>
              <a:noFill/>
            </a:ln>
          </p:spPr>
        </p:pic>
        <p:sp>
          <p:nvSpPr>
            <p:cNvPr id="44" name="TextBox 43">
              <a:extLst>
                <a:ext uri="{FF2B5EF4-FFF2-40B4-BE49-F238E27FC236}">
                  <a16:creationId xmlns:a16="http://schemas.microsoft.com/office/drawing/2014/main" id="{547D8AA4-8728-5B44-B68B-A785DA1FE747}"/>
                </a:ext>
              </a:extLst>
            </p:cNvPr>
            <p:cNvSpPr txBox="1"/>
            <p:nvPr/>
          </p:nvSpPr>
          <p:spPr>
            <a:xfrm>
              <a:off x="10778421" y="2274842"/>
              <a:ext cx="680058" cy="600164"/>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Synapse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Analytics</a:t>
              </a:r>
            </a:p>
          </p:txBody>
        </p:sp>
        <p:sp>
          <p:nvSpPr>
            <p:cNvPr id="45" name="TextBox 44">
              <a:extLst>
                <a:ext uri="{FF2B5EF4-FFF2-40B4-BE49-F238E27FC236}">
                  <a16:creationId xmlns:a16="http://schemas.microsoft.com/office/drawing/2014/main" id="{BD50383C-D26B-3743-A86E-A7071094CD02}"/>
                </a:ext>
              </a:extLst>
            </p:cNvPr>
            <p:cNvSpPr txBox="1"/>
            <p:nvPr/>
          </p:nvSpPr>
          <p:spPr>
            <a:xfrm>
              <a:off x="10778421" y="3944381"/>
              <a:ext cx="661976"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Power BI</a:t>
              </a:r>
            </a:p>
          </p:txBody>
        </p:sp>
        <p:sp>
          <p:nvSpPr>
            <p:cNvPr id="46" name="TextBox 45">
              <a:extLst>
                <a:ext uri="{FF2B5EF4-FFF2-40B4-BE49-F238E27FC236}">
                  <a16:creationId xmlns:a16="http://schemas.microsoft.com/office/drawing/2014/main" id="{265980ED-CFB3-0D45-8757-63005BDBDF7D}"/>
                </a:ext>
              </a:extLst>
            </p:cNvPr>
            <p:cNvSpPr txBox="1"/>
            <p:nvPr/>
          </p:nvSpPr>
          <p:spPr>
            <a:xfrm>
              <a:off x="10778421" y="4666009"/>
              <a:ext cx="780791"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 SQL</a:t>
              </a:r>
            </a:p>
          </p:txBody>
        </p:sp>
        <p:sp>
          <p:nvSpPr>
            <p:cNvPr id="49" name="TextBox 48">
              <a:extLst>
                <a:ext uri="{FF2B5EF4-FFF2-40B4-BE49-F238E27FC236}">
                  <a16:creationId xmlns:a16="http://schemas.microsoft.com/office/drawing/2014/main" id="{E32781A4-55D7-B64A-BB4F-6DF143A16C76}"/>
                </a:ext>
              </a:extLst>
            </p:cNvPr>
            <p:cNvSpPr txBox="1"/>
            <p:nvPr/>
          </p:nvSpPr>
          <p:spPr>
            <a:xfrm>
              <a:off x="10778421" y="3239322"/>
              <a:ext cx="826125"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SQL Server</a:t>
              </a:r>
            </a:p>
          </p:txBody>
        </p:sp>
        <p:pic>
          <p:nvPicPr>
            <p:cNvPr id="53" name="Graphic 52">
              <a:extLst>
                <a:ext uri="{FF2B5EF4-FFF2-40B4-BE49-F238E27FC236}">
                  <a16:creationId xmlns:a16="http://schemas.microsoft.com/office/drawing/2014/main" id="{87DC3F5F-D016-364D-812C-F38B145A83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91357" y="3164125"/>
              <a:ext cx="394519" cy="394519"/>
            </a:xfrm>
            <a:prstGeom prst="rect">
              <a:avLst/>
            </a:prstGeom>
          </p:spPr>
        </p:pic>
        <p:grpSp>
          <p:nvGrpSpPr>
            <p:cNvPr id="57" name="Group 56">
              <a:extLst>
                <a:ext uri="{FF2B5EF4-FFF2-40B4-BE49-F238E27FC236}">
                  <a16:creationId xmlns:a16="http://schemas.microsoft.com/office/drawing/2014/main" id="{B875C8C3-9532-AA48-895B-825A8ED26525}"/>
                </a:ext>
              </a:extLst>
            </p:cNvPr>
            <p:cNvGrpSpPr/>
            <p:nvPr/>
          </p:nvGrpSpPr>
          <p:grpSpPr>
            <a:xfrm>
              <a:off x="9055116" y="3415951"/>
              <a:ext cx="864536" cy="1169042"/>
              <a:chOff x="9055116" y="2777387"/>
              <a:chExt cx="864536" cy="1169042"/>
            </a:xfrm>
          </p:grpSpPr>
          <p:cxnSp>
            <p:nvCxnSpPr>
              <p:cNvPr id="54" name="Straight Arrow Connector 53">
                <a:extLst>
                  <a:ext uri="{FF2B5EF4-FFF2-40B4-BE49-F238E27FC236}">
                    <a16:creationId xmlns:a16="http://schemas.microsoft.com/office/drawing/2014/main" id="{69688469-38B7-A343-B8B1-8DDD5E98C95B}"/>
                  </a:ext>
                </a:extLst>
              </p:cNvPr>
              <p:cNvCxnSpPr>
                <a:cxnSpLocks/>
              </p:cNvCxnSpPr>
              <p:nvPr/>
            </p:nvCxnSpPr>
            <p:spPr>
              <a:xfrm>
                <a:off x="9055116" y="3946429"/>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ECC59E-8449-C44B-8A70-26E05B2AEE6D}"/>
                  </a:ext>
                </a:extLst>
              </p:cNvPr>
              <p:cNvCxnSpPr>
                <a:cxnSpLocks/>
              </p:cNvCxnSpPr>
              <p:nvPr/>
            </p:nvCxnSpPr>
            <p:spPr>
              <a:xfrm>
                <a:off x="9055116" y="3356121"/>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120DA89-C23D-2A4F-8F1B-89F4D78515EA}"/>
                  </a:ext>
                </a:extLst>
              </p:cNvPr>
              <p:cNvCxnSpPr>
                <a:cxnSpLocks/>
              </p:cNvCxnSpPr>
              <p:nvPr/>
            </p:nvCxnSpPr>
            <p:spPr>
              <a:xfrm>
                <a:off x="9055116" y="2777387"/>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CD4084E8-5337-804C-9DA0-0BC8AE1E3C01}"/>
              </a:ext>
              <a:ext uri="{C183D7F6-B498-43B3-948B-1728B52AA6E4}">
                <adec:decorative xmlns:adec="http://schemas.microsoft.com/office/drawing/2017/decorative" val="1"/>
              </a:ext>
            </a:extLst>
          </p:cNvPr>
          <p:cNvSpPr/>
          <p:nvPr/>
        </p:nvSpPr>
        <p:spPr bwMode="auto">
          <a:xfrm>
            <a:off x="5010463" y="2589698"/>
            <a:ext cx="2171071" cy="300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Microsoft Purview</a:t>
            </a:r>
          </a:p>
        </p:txBody>
      </p:sp>
      <p:sp>
        <p:nvSpPr>
          <p:cNvPr id="61" name="Rectangle 60">
            <a:extLst>
              <a:ext uri="{FF2B5EF4-FFF2-40B4-BE49-F238E27FC236}">
                <a16:creationId xmlns:a16="http://schemas.microsoft.com/office/drawing/2014/main" id="{5ECA95F1-3174-FA4D-A424-F8512C2CBA6D}"/>
              </a:ext>
              <a:ext uri="{C183D7F6-B498-43B3-948B-1728B52AA6E4}">
                <adec:decorative xmlns:adec="http://schemas.microsoft.com/office/drawing/2017/decorative" val="1"/>
              </a:ext>
            </a:extLst>
          </p:cNvPr>
          <p:cNvSpPr/>
          <p:nvPr/>
        </p:nvSpPr>
        <p:spPr bwMode="auto">
          <a:xfrm>
            <a:off x="2167898" y="3165114"/>
            <a:ext cx="3596616" cy="43209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Producers and Consumers</a:t>
            </a:r>
          </a:p>
        </p:txBody>
      </p:sp>
      <p:sp>
        <p:nvSpPr>
          <p:cNvPr id="62" name="Rectangle 61">
            <a:extLst>
              <a:ext uri="{FF2B5EF4-FFF2-40B4-BE49-F238E27FC236}">
                <a16:creationId xmlns:a16="http://schemas.microsoft.com/office/drawing/2014/main" id="{E813C240-C840-1D49-A53F-F75C4E9EE3DA}"/>
              </a:ext>
              <a:ext uri="{C183D7F6-B498-43B3-948B-1728B52AA6E4}">
                <adec:decorative xmlns:adec="http://schemas.microsoft.com/office/drawing/2017/decorative" val="1"/>
              </a:ext>
            </a:extLst>
          </p:cNvPr>
          <p:cNvSpPr/>
          <p:nvPr/>
        </p:nvSpPr>
        <p:spPr bwMode="auto">
          <a:xfrm>
            <a:off x="2167897" y="3620860"/>
            <a:ext cx="1800065" cy="74410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Catalog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w="3175">
                  <a:noFill/>
                </a:ln>
                <a:solidFill>
                  <a:schemeClr val="tx1"/>
                </a:solidFill>
                <a:effectLst/>
                <a:uLnTx/>
                <a:uFillTx/>
                <a:latin typeface="Segoe UI"/>
                <a:ea typeface="+mn-ea"/>
                <a:cs typeface="+mn-cs"/>
              </a:rPr>
              <a:t>Enable effortless data discovery</a:t>
            </a:r>
          </a:p>
        </p:txBody>
      </p:sp>
      <p:sp>
        <p:nvSpPr>
          <p:cNvPr id="63" name="Rectangle 62">
            <a:extLst>
              <a:ext uri="{FF2B5EF4-FFF2-40B4-BE49-F238E27FC236}">
                <a16:creationId xmlns:a16="http://schemas.microsoft.com/office/drawing/2014/main" id="{BFF5BDD6-B107-E749-9378-B02CA273DD73}"/>
              </a:ext>
              <a:ext uri="{C183D7F6-B498-43B3-948B-1728B52AA6E4}">
                <adec:decorative xmlns:adec="http://schemas.microsoft.com/office/drawing/2017/decorative" val="1"/>
              </a:ext>
            </a:extLst>
          </p:cNvPr>
          <p:cNvSpPr/>
          <p:nvPr/>
        </p:nvSpPr>
        <p:spPr bwMode="auto">
          <a:xfrm>
            <a:off x="5817745" y="3643483"/>
            <a:ext cx="1757130" cy="729640"/>
          </a:xfrm>
          <a:prstGeom prst="rect">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Estate Insights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Assess data estate health</a:t>
            </a:r>
          </a:p>
        </p:txBody>
      </p:sp>
      <p:sp>
        <p:nvSpPr>
          <p:cNvPr id="5" name="Rectangle 4">
            <a:extLst>
              <a:ext uri="{FF2B5EF4-FFF2-40B4-BE49-F238E27FC236}">
                <a16:creationId xmlns:a16="http://schemas.microsoft.com/office/drawing/2014/main" id="{BAC346EC-BECB-4C13-84FD-3ED06688BD0A}"/>
              </a:ext>
              <a:ext uri="{C183D7F6-B498-43B3-948B-1728B52AA6E4}">
                <adec:decorative xmlns:adec="http://schemas.microsoft.com/office/drawing/2017/decorative" val="1"/>
              </a:ext>
            </a:extLst>
          </p:cNvPr>
          <p:cNvSpPr/>
          <p:nvPr/>
        </p:nvSpPr>
        <p:spPr bwMode="auto">
          <a:xfrm>
            <a:off x="10349606" y="304800"/>
            <a:ext cx="1494931" cy="336401"/>
          </a:xfrm>
          <a:prstGeom prst="rect">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w="3175">
                  <a:noFill/>
                </a:ln>
                <a:solidFill>
                  <a:schemeClr val="tx1"/>
                </a:solidFill>
                <a:effectLst/>
                <a:uLnTx/>
                <a:uFillTx/>
                <a:latin typeface="Segoe UI Semibold"/>
                <a:ea typeface="+mn-ea"/>
                <a:cs typeface="+mn-cs"/>
              </a:rPr>
              <a:t>Generally Available</a:t>
            </a:r>
          </a:p>
        </p:txBody>
      </p:sp>
      <p:sp>
        <p:nvSpPr>
          <p:cNvPr id="6" name="Rectangle 5">
            <a:extLst>
              <a:ext uri="{FF2B5EF4-FFF2-40B4-BE49-F238E27FC236}">
                <a16:creationId xmlns:a16="http://schemas.microsoft.com/office/drawing/2014/main" id="{1F33B0F6-68AD-49FB-9F55-84216050E539}"/>
              </a:ext>
              <a:ext uri="{C183D7F6-B498-43B3-948B-1728B52AA6E4}">
                <adec:decorative xmlns:adec="http://schemas.microsoft.com/office/drawing/2017/decorative" val="1"/>
              </a:ext>
            </a:extLst>
          </p:cNvPr>
          <p:cNvSpPr/>
          <p:nvPr/>
        </p:nvSpPr>
        <p:spPr bwMode="auto">
          <a:xfrm>
            <a:off x="10349605" y="706568"/>
            <a:ext cx="1494931" cy="285815"/>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w="3175">
                  <a:noFill/>
                </a:ln>
                <a:solidFill>
                  <a:schemeClr val="tx1"/>
                </a:solidFill>
                <a:effectLst/>
                <a:uLnTx/>
                <a:uFillTx/>
                <a:latin typeface="Segoe UI Semibold"/>
                <a:ea typeface="+mn-ea"/>
                <a:cs typeface="+mn-cs"/>
              </a:rPr>
              <a:t>Preview</a:t>
            </a:r>
          </a:p>
        </p:txBody>
      </p:sp>
      <p:pic>
        <p:nvPicPr>
          <p:cNvPr id="2" name="Picture 1" descr="Azure logo">
            <a:extLst>
              <a:ext uri="{FF2B5EF4-FFF2-40B4-BE49-F238E27FC236}">
                <a16:creationId xmlns:a16="http://schemas.microsoft.com/office/drawing/2014/main" id="{43C5A46C-C596-3731-9FD2-643C1D532A5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
        <p:nvSpPr>
          <p:cNvPr id="3" name="Rectangle 2">
            <a:extLst>
              <a:ext uri="{FF2B5EF4-FFF2-40B4-BE49-F238E27FC236}">
                <a16:creationId xmlns:a16="http://schemas.microsoft.com/office/drawing/2014/main" id="{DB99F24A-01C6-A3A8-FA7A-2435152A597E}"/>
              </a:ext>
              <a:ext uri="{C183D7F6-B498-43B3-948B-1728B52AA6E4}">
                <adec:decorative xmlns:adec="http://schemas.microsoft.com/office/drawing/2017/decorative" val="1"/>
              </a:ext>
            </a:extLst>
          </p:cNvPr>
          <p:cNvSpPr/>
          <p:nvPr/>
        </p:nvSpPr>
        <p:spPr bwMode="auto">
          <a:xfrm>
            <a:off x="7628107" y="3643483"/>
            <a:ext cx="1757130" cy="72964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Policy</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Govern access to data</a:t>
            </a:r>
          </a:p>
        </p:txBody>
      </p:sp>
      <p:sp>
        <p:nvSpPr>
          <p:cNvPr id="8" name="Rectangle 7">
            <a:extLst>
              <a:ext uri="{FF2B5EF4-FFF2-40B4-BE49-F238E27FC236}">
                <a16:creationId xmlns:a16="http://schemas.microsoft.com/office/drawing/2014/main" id="{172B97A1-3504-F4BF-8184-BF67C3160814}"/>
              </a:ext>
              <a:ext uri="{C183D7F6-B498-43B3-948B-1728B52AA6E4}">
                <adec:decorative xmlns:adec="http://schemas.microsoft.com/office/drawing/2017/decorative" val="1"/>
              </a:ext>
            </a:extLst>
          </p:cNvPr>
          <p:cNvSpPr/>
          <p:nvPr/>
        </p:nvSpPr>
        <p:spPr bwMode="auto">
          <a:xfrm>
            <a:off x="3992516" y="3628299"/>
            <a:ext cx="1757130" cy="7448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a:rPr>
              <a:t>Data Sharing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a:cs typeface="Segoe UI Semilight"/>
              </a:rPr>
              <a:t>S</a:t>
            </a:r>
            <a:r>
              <a:rPr lang="en-US" sz="1050">
                <a:solidFill>
                  <a:schemeClr val="tx1"/>
                </a:solidFill>
                <a:latin typeface="Segoe UI Semilight"/>
                <a:cs typeface="Segoe UI Semilight"/>
              </a:rPr>
              <a:t>hare data within and between organizations</a:t>
            </a:r>
            <a:endParaRPr lang="en-US" sz="1050" b="0" i="0" u="none" strike="noStrike" kern="1200" cap="none" spc="0" normalizeH="0" baseline="0" noProof="0">
              <a:ln>
                <a:noFill/>
              </a:ln>
              <a:solidFill>
                <a:schemeClr val="tx1"/>
              </a:solidFill>
              <a:effectLst/>
              <a:uLnTx/>
              <a:uFillTx/>
              <a:latin typeface="Segoe UI Semilight"/>
              <a:cs typeface="Segoe UI Semilight"/>
            </a:endParaRPr>
          </a:p>
        </p:txBody>
      </p:sp>
      <p:sp>
        <p:nvSpPr>
          <p:cNvPr id="9" name="Rectangle 8">
            <a:extLst>
              <a:ext uri="{FF2B5EF4-FFF2-40B4-BE49-F238E27FC236}">
                <a16:creationId xmlns:a16="http://schemas.microsoft.com/office/drawing/2014/main" id="{5D76B494-C75C-CBF2-DD4F-381D4F8DC767}"/>
              </a:ext>
              <a:ext uri="{C183D7F6-B498-43B3-948B-1728B52AA6E4}">
                <adec:decorative xmlns:adec="http://schemas.microsoft.com/office/drawing/2017/decorative" val="1"/>
              </a:ext>
            </a:extLst>
          </p:cNvPr>
          <p:cNvSpPr/>
          <p:nvPr/>
        </p:nvSpPr>
        <p:spPr bwMode="auto">
          <a:xfrm>
            <a:off x="5817745" y="3165114"/>
            <a:ext cx="3567492" cy="43209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Officers</a:t>
            </a:r>
          </a:p>
        </p:txBody>
      </p:sp>
    </p:spTree>
    <p:extLst>
      <p:ext uri="{BB962C8B-B14F-4D97-AF65-F5344CB8AC3E}">
        <p14:creationId xmlns:p14="http://schemas.microsoft.com/office/powerpoint/2010/main" val="224962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42" presetClass="path" presetSubtype="0" decel="100000" fill="hold" nodeType="withEffect">
                                  <p:stCondLst>
                                    <p:cond delay="750"/>
                                  </p:stCondLst>
                                  <p:childTnLst>
                                    <p:animMotion origin="layout" path="M -1.875E-6 -4.81481E-6 L -1.875E-6 0.03542 " pathEditMode="relative" rAng="0" ptsTypes="AA">
                                      <p:cBhvr>
                                        <p:cTn id="12" dur="700" spd="-100000" fill="hold"/>
                                        <p:tgtEl>
                                          <p:spTgt spid="68"/>
                                        </p:tgtEl>
                                        <p:attrNameLst>
                                          <p:attrName>ppt_x</p:attrName>
                                          <p:attrName>ppt_y</p:attrName>
                                        </p:attrNameLst>
                                      </p:cBhvr>
                                      <p:rCtr x="0" y="1759"/>
                                    </p:animMotion>
                                  </p:childTnLst>
                                </p:cTn>
                              </p:par>
                              <p:par>
                                <p:cTn id="13" presetID="10" presetClass="entr" presetSubtype="0" fill="hold" nodeType="withEffect">
                                  <p:stCondLst>
                                    <p:cond delay="125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42" presetClass="path" presetSubtype="0" decel="100000" fill="hold" nodeType="withEffect">
                                  <p:stCondLst>
                                    <p:cond delay="1250"/>
                                  </p:stCondLst>
                                  <p:childTnLst>
                                    <p:animMotion origin="layout" path="M -3.75E-6 2.22222E-6 L -3.75E-6 0.03541 " pathEditMode="relative" rAng="0" ptsTypes="AA">
                                      <p:cBhvr>
                                        <p:cTn id="17" dur="700" spd="-100000" fill="hold"/>
                                        <p:tgtEl>
                                          <p:spTgt spid="6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99314" y="3225711"/>
            <a:ext cx="3985938" cy="3210431"/>
          </a:xfrm>
        </p:spPr>
        <p:txBody>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A graph describing the data assets and their relationships across your data estate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Automated data scanning, classification and lineage extraction of hybrid data stores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200+ built-in data classifiers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Support for 35 data sources and growing</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4" y="918660"/>
            <a:ext cx="3786188" cy="1114425"/>
          </a:xfrm>
        </p:spPr>
        <p:txBody>
          <a:bodyPr>
            <a:noAutofit/>
          </a:bodyPr>
          <a:lstStyle/>
          <a:p>
            <a:r>
              <a:rPr lang="en-US" sz="3400">
                <a:solidFill>
                  <a:schemeClr val="tx1"/>
                </a:solidFill>
              </a:rPr>
              <a:t>Unify and make data meaningful</a:t>
            </a:r>
            <a:br>
              <a:rPr lang="en-US" sz="3400">
                <a:solidFill>
                  <a:schemeClr val="tx1"/>
                </a:solidFill>
              </a:rPr>
            </a:br>
            <a:r>
              <a:rPr lang="en-US" sz="3400">
                <a:solidFill>
                  <a:schemeClr val="tx1"/>
                </a:solidFill>
              </a:rPr>
              <a:t>using </a:t>
            </a:r>
            <a:r>
              <a:rPr lang="en-US" sz="3400" b="1" spc="0">
                <a:ln>
                  <a:noFill/>
                </a:ln>
                <a:solidFill>
                  <a:schemeClr val="accent2"/>
                </a:solidFill>
                <a:latin typeface="Segoe UI Semibold" panose="020B0502040204020203" pitchFamily="34" charset="0"/>
                <a:ea typeface="+mj-ea"/>
                <a:cs typeface="Segoe UI Semibold" panose="020B0502040204020203" pitchFamily="34" charset="0"/>
              </a:rPr>
              <a:t>Microsoft Purview Data Map</a:t>
            </a:r>
          </a:p>
        </p:txBody>
      </p:sp>
      <p:grpSp>
        <p:nvGrpSpPr>
          <p:cNvPr id="2" name="Group 1">
            <a:extLst>
              <a:ext uri="{FF2B5EF4-FFF2-40B4-BE49-F238E27FC236}">
                <a16:creationId xmlns:a16="http://schemas.microsoft.com/office/drawing/2014/main" id="{DAF911CB-8B79-264D-A4B9-34622D107D23}"/>
              </a:ext>
              <a:ext uri="{C183D7F6-B498-43B3-948B-1728B52AA6E4}">
                <adec:decorative xmlns:adec="http://schemas.microsoft.com/office/drawing/2017/decorative" val="1"/>
              </a:ext>
            </a:extLst>
          </p:cNvPr>
          <p:cNvGrpSpPr/>
          <p:nvPr/>
        </p:nvGrpSpPr>
        <p:grpSpPr>
          <a:xfrm>
            <a:off x="5375421" y="720984"/>
            <a:ext cx="6170078" cy="3956952"/>
            <a:chOff x="5375421" y="720984"/>
            <a:chExt cx="6170078" cy="3956952"/>
          </a:xfrm>
        </p:grpSpPr>
        <p:pic>
          <p:nvPicPr>
            <p:cNvPr id="3" name="Picture 2" descr="Graphical user interface, application&#10;&#10;Description automatically generated">
              <a:extLst>
                <a:ext uri="{FF2B5EF4-FFF2-40B4-BE49-F238E27FC236}">
                  <a16:creationId xmlns:a16="http://schemas.microsoft.com/office/drawing/2014/main" id="{3ADD98AB-8321-DC4B-AEE9-E2709F86FA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95"/>
            <a:stretch/>
          </p:blipFill>
          <p:spPr>
            <a:xfrm>
              <a:off x="5375421" y="720984"/>
              <a:ext cx="6170078" cy="347228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3421561B-3441-BE41-B163-297012DFA3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1623" b="4246"/>
            <a:stretch/>
          </p:blipFill>
          <p:spPr>
            <a:xfrm>
              <a:off x="5375421" y="4187693"/>
              <a:ext cx="6170078" cy="490243"/>
            </a:xfrm>
            <a:prstGeom prst="rect">
              <a:avLst/>
            </a:prstGeom>
          </p:spPr>
        </p:pic>
        <p:sp>
          <p:nvSpPr>
            <p:cNvPr id="4" name="Rectangle 3">
              <a:extLst>
                <a:ext uri="{FF2B5EF4-FFF2-40B4-BE49-F238E27FC236}">
                  <a16:creationId xmlns:a16="http://schemas.microsoft.com/office/drawing/2014/main" id="{F121FF11-6BD2-1649-B195-A8051EE857BD}"/>
                </a:ext>
              </a:extLst>
            </p:cNvPr>
            <p:cNvSpPr/>
            <p:nvPr/>
          </p:nvSpPr>
          <p:spPr>
            <a:xfrm>
              <a:off x="5858578" y="4196447"/>
              <a:ext cx="938285" cy="481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83133D-D56D-E943-ADBF-6866B657ED46}"/>
                </a:ext>
              </a:extLst>
            </p:cNvPr>
            <p:cNvSpPr/>
            <p:nvPr/>
          </p:nvSpPr>
          <p:spPr>
            <a:xfrm>
              <a:off x="6871238" y="4082024"/>
              <a:ext cx="1030222" cy="5765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02DE28-9206-124C-8C46-0114702CA30F}"/>
                </a:ext>
              </a:extLst>
            </p:cNvPr>
            <p:cNvSpPr/>
            <p:nvPr/>
          </p:nvSpPr>
          <p:spPr>
            <a:xfrm>
              <a:off x="7958084" y="3979041"/>
              <a:ext cx="938286" cy="6988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CEABC4-79D2-C34A-922E-628FD5EDEF11}"/>
                </a:ext>
              </a:extLst>
            </p:cNvPr>
            <p:cNvSpPr/>
            <p:nvPr/>
          </p:nvSpPr>
          <p:spPr>
            <a:xfrm>
              <a:off x="9033414" y="3377260"/>
              <a:ext cx="2375040" cy="130067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90160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33F04631-A2ED-5F4C-AD66-0B4F8920E3C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36" y="1303331"/>
            <a:ext cx="7283785" cy="4363453"/>
          </a:xfrm>
          <a:prstGeom prst="rect">
            <a:avLst/>
          </a:prstGeom>
        </p:spPr>
      </p:pic>
      <p:sp>
        <p:nvSpPr>
          <p:cNvPr id="49" name="Title 3">
            <a:extLst>
              <a:ext uri="{FF2B5EF4-FFF2-40B4-BE49-F238E27FC236}">
                <a16:creationId xmlns:a16="http://schemas.microsoft.com/office/drawing/2014/main" id="{2E75551E-3AF6-9941-956C-C4DCBA1325A1}"/>
              </a:ext>
              <a:ext uri="{C183D7F6-B498-43B3-948B-1728B52AA6E4}">
                <adec:decorative xmlns:adec="http://schemas.microsoft.com/office/drawing/2017/decorative" val="1"/>
              </a:ext>
            </a:extLst>
          </p:cNvPr>
          <p:cNvSpPr txBox="1">
            <a:spLocks noGrp="1"/>
          </p:cNvSpPr>
          <p:nvPr>
            <p:ph type="title" idx="4294967295"/>
          </p:nvPr>
        </p:nvSpPr>
        <p:spPr>
          <a:xfrm>
            <a:off x="8006226" y="1037387"/>
            <a:ext cx="3721100" cy="11144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4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Enable effortless discovery of trusted data with </a:t>
            </a:r>
            <a:r>
              <a:rPr lang="en-US" sz="3400" b="1" spc="0">
                <a:ln>
                  <a:noFill/>
                </a:ln>
                <a:solidFill>
                  <a:schemeClr val="accent2"/>
                </a:solidFill>
                <a:latin typeface="Segoe UI Semibold" panose="020B0502040204020203" pitchFamily="34" charset="0"/>
                <a:cs typeface="Segoe UI Semibold" panose="020B0502040204020203" pitchFamily="34" charset="0"/>
              </a:rPr>
              <a:t>Microsoft </a:t>
            </a:r>
            <a: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Purview </a:t>
            </a:r>
            <a:b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Catalog</a:t>
            </a:r>
          </a:p>
        </p:txBody>
      </p:sp>
      <p:sp>
        <p:nvSpPr>
          <p:cNvPr id="50" name="Content Placeholder 2">
            <a:extLst>
              <a:ext uri="{FF2B5EF4-FFF2-40B4-BE49-F238E27FC236}">
                <a16:creationId xmlns:a16="http://schemas.microsoft.com/office/drawing/2014/main" id="{346D6C15-0FD9-1D49-B076-18EBDC575FE1}"/>
              </a:ext>
              <a:ext uri="{C183D7F6-B498-43B3-948B-1728B52AA6E4}">
                <adec:decorative xmlns:adec="http://schemas.microsoft.com/office/drawing/2017/decorative" val="1"/>
              </a:ext>
            </a:extLst>
          </p:cNvPr>
          <p:cNvSpPr txBox="1">
            <a:spLocks/>
          </p:cNvSpPr>
          <p:nvPr/>
        </p:nvSpPr>
        <p:spPr>
          <a:xfrm>
            <a:off x="8006226" y="3857786"/>
            <a:ext cx="3947083" cy="211698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Search, browse &amp; curate</a:t>
            </a:r>
          </a:p>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Intelligent recommendations</a:t>
            </a:r>
          </a:p>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Lineage visualization</a:t>
            </a:r>
          </a:p>
        </p:txBody>
      </p:sp>
      <p:pic>
        <p:nvPicPr>
          <p:cNvPr id="53" name="Picture 52">
            <a:extLst>
              <a:ext uri="{FF2B5EF4-FFF2-40B4-BE49-F238E27FC236}">
                <a16:creationId xmlns:a16="http://schemas.microsoft.com/office/drawing/2014/main" id="{81AAA52F-752E-E345-8610-B4F2162A0CE1}"/>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0942" r="93551"/>
          <a:stretch/>
        </p:blipFill>
        <p:spPr>
          <a:xfrm>
            <a:off x="1041899" y="4375513"/>
            <a:ext cx="360737" cy="599362"/>
          </a:xfrm>
          <a:prstGeom prst="rect">
            <a:avLst/>
          </a:prstGeom>
        </p:spPr>
      </p:pic>
      <p:pic>
        <p:nvPicPr>
          <p:cNvPr id="6" name="Picture 5">
            <a:extLst>
              <a:ext uri="{FF2B5EF4-FFF2-40B4-BE49-F238E27FC236}">
                <a16:creationId xmlns:a16="http://schemas.microsoft.com/office/drawing/2014/main" id="{2208A334-8255-4807-AD5C-1B19C1CDEB7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899" y="1516858"/>
            <a:ext cx="5617318" cy="3614875"/>
          </a:xfrm>
          <a:prstGeom prst="rect">
            <a:avLst/>
          </a:prstGeom>
        </p:spPr>
      </p:pic>
      <p:pic>
        <p:nvPicPr>
          <p:cNvPr id="2" name="Picture 1" descr="Azure logo">
            <a:extLst>
              <a:ext uri="{FF2B5EF4-FFF2-40B4-BE49-F238E27FC236}">
                <a16:creationId xmlns:a16="http://schemas.microsoft.com/office/drawing/2014/main" id="{5ADE4D40-2E99-CAAB-77F6-A3190992C76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410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529747"/>
            <a:ext cx="3985938" cy="2176301"/>
          </a:xfrm>
        </p:spPr>
        <p:txBody>
          <a:bodyPr/>
          <a:lstStyle/>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Easily share data in-place with no data duplication</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Near real time access to shared data</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Centrally manage sharing relationships</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Supports Azure Data Lake Storage (ADLS Gen2) and Blob Storage</a:t>
            </a:r>
            <a:endParaRPr lang="en-US" sz="1600">
              <a:solidFill>
                <a:schemeClr val="tx1"/>
              </a:solidFill>
              <a:cs typeface="Segoe UI Semilight" panose="020B0402040204020203" pitchFamily="34" charset="0"/>
            </a:endParaRP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2" y="918660"/>
            <a:ext cx="4111291" cy="1114425"/>
          </a:xfrm>
        </p:spPr>
        <p:txBody>
          <a:bodyPr>
            <a:noAutofit/>
          </a:bodyPr>
          <a:lstStyle/>
          <a:p>
            <a:r>
              <a:rPr kumimoji="0" lang="en-US" sz="32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Share data within or between organizations using </a:t>
            </a:r>
            <a:r>
              <a:rPr lang="en-US" sz="3200">
                <a:solidFill>
                  <a:schemeClr val="accent2"/>
                </a:solidFill>
              </a:rPr>
              <a:t>Microsoft </a:t>
            </a:r>
            <a:r>
              <a:rPr lang="en-US" sz="3200" b="0">
                <a:solidFill>
                  <a:schemeClr val="accent2"/>
                </a:solidFill>
                <a:latin typeface="+mj-lt"/>
                <a:ea typeface="+mn-ea"/>
                <a:cs typeface="Segoe UI" pitchFamily="34" charset="0"/>
              </a:rPr>
              <a:t>Purview Data Sharing </a:t>
            </a:r>
            <a:endParaRPr lang="en-US" sz="3400" b="1" spc="0">
              <a:ln>
                <a:noFill/>
              </a:ln>
              <a:solidFill>
                <a:schemeClr val="accent2"/>
              </a:solidFill>
              <a:latin typeface="Segoe UI Semibold" panose="020B0502040204020203" pitchFamily="34" charset="0"/>
              <a:ea typeface="+mj-ea"/>
              <a:cs typeface="Segoe UI Semibold" panose="020B0502040204020203" pitchFamily="34" charset="0"/>
            </a:endParaRPr>
          </a:p>
        </p:txBody>
      </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3" name="Picture 2">
            <a:extLst>
              <a:ext uri="{FF2B5EF4-FFF2-40B4-BE49-F238E27FC236}">
                <a16:creationId xmlns:a16="http://schemas.microsoft.com/office/drawing/2014/main" id="{69B303B4-F6FE-8BF9-85EC-56047C6D663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0767" y="733386"/>
            <a:ext cx="6113662" cy="3437256"/>
          </a:xfrm>
          <a:prstGeom prst="rect">
            <a:avLst/>
          </a:prstGeom>
        </p:spPr>
      </p:pic>
    </p:spTree>
    <p:extLst>
      <p:ext uri="{BB962C8B-B14F-4D97-AF65-F5344CB8AC3E}">
        <p14:creationId xmlns:p14="http://schemas.microsoft.com/office/powerpoint/2010/main" val="71168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743721"/>
            <a:ext cx="3621088" cy="1486882"/>
          </a:xfrm>
        </p:spPr>
        <p:txBody>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Data Stewardship</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Data Asset distribution</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Sensitive Data</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Business Glossary Utilization</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4" y="918660"/>
            <a:ext cx="3786188" cy="1114425"/>
          </a:xfrm>
        </p:spPr>
        <p:txBody>
          <a:bodyPr>
            <a:noAutofit/>
          </a:bodyPr>
          <a:lstStyle/>
          <a:p>
            <a:r>
              <a:rPr lang="en-US" sz="3400">
                <a:solidFill>
                  <a:schemeClr val="tx1"/>
                </a:solidFill>
              </a:rPr>
              <a:t>Get a bird’s-eye view of your data landscape with </a:t>
            </a:r>
            <a:r>
              <a:rPr lang="en-US" sz="3400">
                <a:solidFill>
                  <a:schemeClr val="accent2"/>
                </a:solidFill>
              </a:rPr>
              <a:t>Microsoft</a:t>
            </a:r>
            <a:r>
              <a:rPr lang="en-US" sz="3400">
                <a:solidFill>
                  <a:schemeClr val="tx1"/>
                </a:solidFill>
              </a:rPr>
              <a:t> </a:t>
            </a:r>
            <a:r>
              <a:rPr lang="en-US" sz="3400">
                <a:solidFill>
                  <a:schemeClr val="accent2"/>
                </a:solidFill>
              </a:rPr>
              <a:t>Purview Data Estate Insights</a:t>
            </a:r>
          </a:p>
        </p:txBody>
      </p:sp>
      <p:pic>
        <p:nvPicPr>
          <p:cNvPr id="2" name="Picture 1" descr="Azure logo">
            <a:extLst>
              <a:ext uri="{FF2B5EF4-FFF2-40B4-BE49-F238E27FC236}">
                <a16:creationId xmlns:a16="http://schemas.microsoft.com/office/drawing/2014/main" id="{A54B8308-ECEF-69A8-AB06-2C8D03AEF1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3" name="Picture 5">
            <a:extLst>
              <a:ext uri="{FF2B5EF4-FFF2-40B4-BE49-F238E27FC236}">
                <a16:creationId xmlns:a16="http://schemas.microsoft.com/office/drawing/2014/main" id="{2A60965A-CE45-C4F2-013B-439BFE64D72E}"/>
              </a:ext>
              <a:ext uri="{C183D7F6-B498-43B3-948B-1728B52AA6E4}">
                <adec:decorative xmlns:adec="http://schemas.microsoft.com/office/drawing/2017/decorative" val="1"/>
              </a:ext>
            </a:extLst>
          </p:cNvPr>
          <p:cNvPicPr>
            <a:picLocks noChangeAspect="1"/>
          </p:cNvPicPr>
          <p:nvPr/>
        </p:nvPicPr>
        <p:blipFill rotWithShape="1">
          <a:blip r:embed="rId6"/>
          <a:srcRect r="-123" b="44703"/>
          <a:stretch/>
        </p:blipFill>
        <p:spPr>
          <a:xfrm>
            <a:off x="5373231" y="718385"/>
            <a:ext cx="6168436" cy="3940610"/>
          </a:xfrm>
          <a:prstGeom prst="rect">
            <a:avLst/>
          </a:prstGeom>
        </p:spPr>
      </p:pic>
    </p:spTree>
    <p:extLst>
      <p:ext uri="{BB962C8B-B14F-4D97-AF65-F5344CB8AC3E}">
        <p14:creationId xmlns:p14="http://schemas.microsoft.com/office/powerpoint/2010/main" val="20878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0E61-93F3-4504-8B9B-DA1960B37047}"/>
              </a:ext>
            </a:extLst>
          </p:cNvPr>
          <p:cNvSpPr>
            <a:spLocks noGrp="1"/>
          </p:cNvSpPr>
          <p:nvPr>
            <p:ph type="title"/>
          </p:nvPr>
        </p:nvSpPr>
        <p:spPr>
          <a:xfrm>
            <a:off x="539352" y="2514904"/>
            <a:ext cx="5662225" cy="1828193"/>
          </a:xfrm>
        </p:spPr>
        <p:txBody>
          <a:bodyPr/>
          <a:lstStyle/>
          <a:p>
            <a:pPr lvl="0" defTabSz="914367">
              <a:lnSpc>
                <a:spcPct val="90000"/>
              </a:lnSpc>
              <a:spcBef>
                <a:spcPts val="0"/>
              </a:spcBef>
            </a:pPr>
            <a:r>
              <a:rPr lang="en-US" sz="4400">
                <a:ln>
                  <a:noFill/>
                </a:ln>
                <a:gradFill flip="none" rotWithShape="1">
                  <a:gsLst>
                    <a:gs pos="12000">
                      <a:srgbClr val="FFFFFF"/>
                    </a:gs>
                    <a:gs pos="100000">
                      <a:srgbClr val="FFFFFF"/>
                    </a:gs>
                  </a:gsLst>
                  <a:lin ang="18900000" scaled="1"/>
                  <a:tileRect/>
                </a:gradFill>
                <a:cs typeface="+mn-cs"/>
              </a:rPr>
              <a:t>Data-driven</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transformations yield</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significant benefits</a:t>
            </a:r>
            <a:endParaRPr lang="en-US"/>
          </a:p>
        </p:txBody>
      </p:sp>
      <p:sp>
        <p:nvSpPr>
          <p:cNvPr id="3" name="Content Placeholder 2">
            <a:extLst>
              <a:ext uri="{FF2B5EF4-FFF2-40B4-BE49-F238E27FC236}">
                <a16:creationId xmlns:a16="http://schemas.microsoft.com/office/drawing/2014/main" id="{D5005919-A82B-494E-84A3-0A4D7BF70F4B}"/>
              </a:ext>
            </a:extLst>
          </p:cNvPr>
          <p:cNvSpPr>
            <a:spLocks noGrp="1"/>
          </p:cNvSpPr>
          <p:nvPr>
            <p:ph sz="quarter" idx="10"/>
          </p:nvPr>
        </p:nvSpPr>
        <p:spPr>
          <a:xfrm>
            <a:off x="583516" y="6169960"/>
            <a:ext cx="3836987" cy="123111"/>
          </a:xfrm>
        </p:spPr>
        <p:txBody>
          <a:bodyPr/>
          <a:lstStyle/>
          <a:p>
            <a:pPr marL="0" lvl="0" indent="0" defTabSz="914367">
              <a:spcBef>
                <a:spcPts val="0"/>
              </a:spcBef>
              <a:buSzTx/>
              <a:buNone/>
            </a:pPr>
            <a:r>
              <a:rPr lang="en-US" sz="800">
                <a:solidFill>
                  <a:srgbClr val="50E6FF"/>
                </a:solidFill>
                <a:cs typeface="+mn-cs"/>
                <a:hlinkClick r:id="rId3">
                  <a:extLst>
                    <a:ext uri="{A12FA001-AC4F-418D-AE19-62706E023703}">
                      <ahyp:hlinkClr xmlns:ahyp="http://schemas.microsoft.com/office/drawing/2018/hyperlinkcolor" val="tx"/>
                    </a:ext>
                  </a:extLst>
                </a:hlinkClick>
              </a:rPr>
              <a:t>Source: How to lead a data-driven digital transformation by Harvard Business </a:t>
            </a:r>
            <a:r>
              <a:rPr lang="en-US" sz="800" err="1">
                <a:solidFill>
                  <a:srgbClr val="50E6FF"/>
                </a:solidFill>
                <a:cs typeface="+mn-cs"/>
                <a:hlinkClick r:id="rId3">
                  <a:extLst>
                    <a:ext uri="{A12FA001-AC4F-418D-AE19-62706E023703}">
                      <ahyp:hlinkClr xmlns:ahyp="http://schemas.microsoft.com/office/drawing/2018/hyperlinkcolor" val="tx"/>
                    </a:ext>
                  </a:extLst>
                </a:hlinkClick>
              </a:rPr>
              <a:t>Reveiw</a:t>
            </a:r>
            <a:endParaRPr lang="en-US"/>
          </a:p>
        </p:txBody>
      </p:sp>
      <p:sp>
        <p:nvSpPr>
          <p:cNvPr id="4" name="Content Placeholder 3">
            <a:extLst>
              <a:ext uri="{FF2B5EF4-FFF2-40B4-BE49-F238E27FC236}">
                <a16:creationId xmlns:a16="http://schemas.microsoft.com/office/drawing/2014/main" id="{6E11BC0F-17CA-41E3-AAEE-4496AA6C1ED5}"/>
              </a:ext>
            </a:extLst>
          </p:cNvPr>
          <p:cNvSpPr>
            <a:spLocks noGrp="1"/>
          </p:cNvSpPr>
          <p:nvPr>
            <p:ph sz="quarter" idx="11"/>
          </p:nvPr>
        </p:nvSpPr>
        <p:spPr>
          <a:xfrm>
            <a:off x="6861858" y="1731986"/>
            <a:ext cx="1986442" cy="915149"/>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5" name="Content Placeholder 4">
            <a:extLst>
              <a:ext uri="{FF2B5EF4-FFF2-40B4-BE49-F238E27FC236}">
                <a16:creationId xmlns:a16="http://schemas.microsoft.com/office/drawing/2014/main" id="{C3071B6A-79AE-4145-9FFC-380CBE51599E}"/>
              </a:ext>
            </a:extLst>
          </p:cNvPr>
          <p:cNvSpPr>
            <a:spLocks noGrp="1"/>
          </p:cNvSpPr>
          <p:nvPr>
            <p:ph sz="quarter" idx="12"/>
          </p:nvPr>
        </p:nvSpPr>
        <p:spPr>
          <a:xfrm>
            <a:off x="6859330" y="2672392"/>
            <a:ext cx="1986441" cy="584775"/>
          </a:xfrm>
        </p:spPr>
        <p:txBody>
          <a:bodyPr/>
          <a:lstStyle/>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increase in </a:t>
            </a:r>
          </a:p>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revenue performance</a:t>
            </a:r>
            <a:endParaRPr lang="en-US"/>
          </a:p>
        </p:txBody>
      </p:sp>
      <p:sp>
        <p:nvSpPr>
          <p:cNvPr id="6" name="Content Placeholder 5">
            <a:extLst>
              <a:ext uri="{FF2B5EF4-FFF2-40B4-BE49-F238E27FC236}">
                <a16:creationId xmlns:a16="http://schemas.microsoft.com/office/drawing/2014/main" id="{A0F0C104-DE39-4FF5-8541-08E990EAF983}"/>
              </a:ext>
            </a:extLst>
          </p:cNvPr>
          <p:cNvSpPr>
            <a:spLocks noGrp="1"/>
          </p:cNvSpPr>
          <p:nvPr>
            <p:ph sz="quarter" idx="13"/>
          </p:nvPr>
        </p:nvSpPr>
        <p:spPr>
          <a:xfrm>
            <a:off x="9686379" y="1724874"/>
            <a:ext cx="1968810" cy="928865"/>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44%</a:t>
            </a:r>
            <a:endParaRPr lang="en-US"/>
          </a:p>
        </p:txBody>
      </p:sp>
      <p:sp>
        <p:nvSpPr>
          <p:cNvPr id="7" name="Content Placeholder 6">
            <a:extLst>
              <a:ext uri="{FF2B5EF4-FFF2-40B4-BE49-F238E27FC236}">
                <a16:creationId xmlns:a16="http://schemas.microsoft.com/office/drawing/2014/main" id="{A9138FC5-E0F8-4C82-BDE2-F50E6A3B8102}"/>
              </a:ext>
            </a:extLst>
          </p:cNvPr>
          <p:cNvSpPr>
            <a:spLocks noGrp="1"/>
          </p:cNvSpPr>
          <p:nvPr>
            <p:ph sz="quarter" idx="14"/>
          </p:nvPr>
        </p:nvSpPr>
        <p:spPr>
          <a:xfrm>
            <a:off x="9684593" y="2672118"/>
            <a:ext cx="1080085" cy="443660"/>
          </a:xfrm>
        </p:spPr>
        <p:txBody>
          <a:bodyPr/>
          <a:lstStyle/>
          <a:p>
            <a:pPr marL="0" lvl="0" indent="0" defTabSz="914225">
              <a:spcBef>
                <a:spcPts val="0"/>
              </a:spcBef>
              <a:buSzTx/>
              <a:buNone/>
              <a:defRPr/>
            </a:pPr>
            <a:r>
              <a:rPr lang="en-US" sz="1600" kern="0">
                <a:gradFill>
                  <a:gsLst>
                    <a:gs pos="1250">
                      <a:srgbClr val="FFFFFF"/>
                    </a:gs>
                    <a:gs pos="100000">
                      <a:srgbClr val="FFFFFF"/>
                    </a:gs>
                  </a:gsLst>
                  <a:lin ang="5400000" scaled="0"/>
                </a:gradFill>
                <a:latin typeface="Segoe UI Semibold"/>
              </a:rPr>
              <a:t>faster time</a:t>
            </a:r>
            <a:r>
              <a:rPr lang="en-US" sz="1600" kern="0" baseline="0">
                <a:gradFill>
                  <a:gsLst>
                    <a:gs pos="1250">
                      <a:srgbClr val="FFFFFF"/>
                    </a:gs>
                    <a:gs pos="100000">
                      <a:srgbClr val="FFFFFF"/>
                    </a:gs>
                  </a:gsLst>
                  <a:lin ang="5400000" scaled="0"/>
                </a:gradFill>
                <a:latin typeface="Segoe UI Semibold"/>
              </a:rPr>
              <a:t> </a:t>
            </a:r>
            <a:r>
              <a:rPr lang="en-US" sz="1600" kern="0">
                <a:gradFill>
                  <a:gsLst>
                    <a:gs pos="1250">
                      <a:srgbClr val="FFFFFF"/>
                    </a:gs>
                    <a:gs pos="100000">
                      <a:srgbClr val="FFFFFF"/>
                    </a:gs>
                  </a:gsLst>
                  <a:lin ang="5400000" scaled="0"/>
                </a:gradFill>
                <a:latin typeface="Segoe UI Semibold"/>
              </a:rPr>
              <a:t>to market</a:t>
            </a:r>
            <a:endParaRPr lang="en-US"/>
          </a:p>
        </p:txBody>
      </p:sp>
      <p:sp>
        <p:nvSpPr>
          <p:cNvPr id="8" name="Content Placeholder 7">
            <a:extLst>
              <a:ext uri="{FF2B5EF4-FFF2-40B4-BE49-F238E27FC236}">
                <a16:creationId xmlns:a16="http://schemas.microsoft.com/office/drawing/2014/main" id="{AE112B68-1B87-40BC-84D1-94920669BEA4}"/>
              </a:ext>
            </a:extLst>
          </p:cNvPr>
          <p:cNvSpPr>
            <a:spLocks noGrp="1"/>
          </p:cNvSpPr>
          <p:nvPr>
            <p:ph sz="quarter" idx="15"/>
          </p:nvPr>
        </p:nvSpPr>
        <p:spPr>
          <a:xfrm>
            <a:off x="6859180" y="3634244"/>
            <a:ext cx="1870524" cy="956860"/>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62%</a:t>
            </a:r>
            <a:endParaRPr lang="en-US"/>
          </a:p>
        </p:txBody>
      </p:sp>
      <p:sp>
        <p:nvSpPr>
          <p:cNvPr id="9" name="Content Placeholder 8">
            <a:extLst>
              <a:ext uri="{FF2B5EF4-FFF2-40B4-BE49-F238E27FC236}">
                <a16:creationId xmlns:a16="http://schemas.microsoft.com/office/drawing/2014/main" id="{BB6311FA-422F-4254-9D02-E5303E744E78}"/>
              </a:ext>
            </a:extLst>
          </p:cNvPr>
          <p:cNvSpPr>
            <a:spLocks noGrp="1"/>
          </p:cNvSpPr>
          <p:nvPr>
            <p:ph sz="quarter" idx="16"/>
          </p:nvPr>
        </p:nvSpPr>
        <p:spPr>
          <a:xfrm>
            <a:off x="6857010" y="4641652"/>
            <a:ext cx="2261385" cy="584775"/>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improvement in </a:t>
            </a:r>
          </a:p>
          <a:p>
            <a:pPr marL="0" lvl="0" indent="0" defTabSz="914225">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customer satisfaction</a:t>
            </a:r>
            <a:endParaRPr lang="en-US"/>
          </a:p>
        </p:txBody>
      </p:sp>
      <p:sp>
        <p:nvSpPr>
          <p:cNvPr id="10" name="Content Placeholder 9">
            <a:extLst>
              <a:ext uri="{FF2B5EF4-FFF2-40B4-BE49-F238E27FC236}">
                <a16:creationId xmlns:a16="http://schemas.microsoft.com/office/drawing/2014/main" id="{E5D714FD-5624-4142-B377-A9C993FB525B}"/>
              </a:ext>
            </a:extLst>
          </p:cNvPr>
          <p:cNvSpPr>
            <a:spLocks noGrp="1"/>
          </p:cNvSpPr>
          <p:nvPr>
            <p:ph sz="quarter" idx="17"/>
          </p:nvPr>
        </p:nvSpPr>
        <p:spPr>
          <a:xfrm>
            <a:off x="9687181" y="3635281"/>
            <a:ext cx="1986442" cy="927192"/>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11" name="Content Placeholder 10">
            <a:extLst>
              <a:ext uri="{FF2B5EF4-FFF2-40B4-BE49-F238E27FC236}">
                <a16:creationId xmlns:a16="http://schemas.microsoft.com/office/drawing/2014/main" id="{4A7B4CF9-B4CB-4608-A2D7-1EB18CF5D8AA}"/>
              </a:ext>
            </a:extLst>
          </p:cNvPr>
          <p:cNvSpPr>
            <a:spLocks noGrp="1"/>
          </p:cNvSpPr>
          <p:nvPr>
            <p:ph sz="quarter" idx="18"/>
          </p:nvPr>
        </p:nvSpPr>
        <p:spPr>
          <a:xfrm>
            <a:off x="9687079" y="4640973"/>
            <a:ext cx="1359090" cy="459984"/>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increased profit results</a:t>
            </a:r>
            <a:endParaRPr lang="en-US"/>
          </a:p>
        </p:txBody>
      </p:sp>
    </p:spTree>
    <p:extLst>
      <p:ext uri="{BB962C8B-B14F-4D97-AF65-F5344CB8AC3E}">
        <p14:creationId xmlns:p14="http://schemas.microsoft.com/office/powerpoint/2010/main" val="3482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100"/>
                                  </p:stCondLst>
                                  <p:childTnLst>
                                    <p:animMotion origin="layout" path="M 0 -3.33333E-6 L 0 0.03542 " pathEditMode="relative" rAng="0" ptsTypes="AA">
                                      <p:cBhvr>
                                        <p:cTn id="14" dur="700" spd="-100000" fill="hold"/>
                                        <p:tgtEl>
                                          <p:spTgt spid="4">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0 -3.33333E-6 L 0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200"/>
                                  </p:stCondLst>
                                  <p:childTnLst>
                                    <p:animMotion origin="layout" path="M 0 -3.33333E-6 L 0 0.03542 " pathEditMode="relative" rAng="0" ptsTypes="AA">
                                      <p:cBhvr>
                                        <p:cTn id="24" dur="700" spd="-100000" fill="hold"/>
                                        <p:tgtEl>
                                          <p:spTgt spid="6">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path" presetSubtype="0" decel="100000" fill="hold" grpId="1" nodeType="withEffect">
                                  <p:stCondLst>
                                    <p:cond delay="200"/>
                                  </p:stCondLst>
                                  <p:childTnLst>
                                    <p:animMotion origin="layout" path="M 0 -3.33333E-6 L 0 0.03542 " pathEditMode="relative" rAng="0" ptsTypes="AA">
                                      <p:cBhvr>
                                        <p:cTn id="29" dur="700" spd="-100000" fill="hold"/>
                                        <p:tgtEl>
                                          <p:spTgt spid="7">
                                            <p:txEl>
                                              <p:pRg st="0" end="0"/>
                                            </p:txEl>
                                          </p:spTgt>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300"/>
                                  </p:stCondLst>
                                  <p:childTnLst>
                                    <p:animMotion origin="layout" path="M 0 -3.33333E-6 L 0 0.03542 " pathEditMode="relative" rAng="0" ptsTypes="AA">
                                      <p:cBhvr>
                                        <p:cTn id="34" dur="700" spd="-100000" fill="hold"/>
                                        <p:tgtEl>
                                          <p:spTgt spid="8">
                                            <p:txEl>
                                              <p:pRg st="0" end="0"/>
                                            </p:txEl>
                                          </p:spTgt>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300"/>
                                  </p:stCondLst>
                                  <p:childTnLst>
                                    <p:animMotion origin="layout" path="M 0 -3.33333E-6 L 0 0.03542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par>
                                <p:cTn id="43" presetID="42" presetClass="path" presetSubtype="0" decel="100000" fill="hold" grpId="1" nodeType="withEffect">
                                  <p:stCondLst>
                                    <p:cond delay="400"/>
                                  </p:stCondLst>
                                  <p:childTnLst>
                                    <p:animMotion origin="layout" path="M 0 -3.33333E-6 L 0 0.03542 " pathEditMode="relative" rAng="0" ptsTypes="AA">
                                      <p:cBhvr>
                                        <p:cTn id="44" dur="700" spd="-100000" fill="hold"/>
                                        <p:tgtEl>
                                          <p:spTgt spid="10">
                                            <p:txEl>
                                              <p:pRg st="0" end="0"/>
                                            </p:txEl>
                                          </p:spTgt>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42" presetClass="path" presetSubtype="0" decel="100000" fill="hold" grpId="1" nodeType="withEffect">
                                  <p:stCondLst>
                                    <p:cond delay="400"/>
                                  </p:stCondLst>
                                  <p:childTnLst>
                                    <p:animMotion origin="layout" path="M 0 -3.33333E-6 L 0 0.03542 " pathEditMode="relative" rAng="0" ptsTypes="AA">
                                      <p:cBhvr>
                                        <p:cTn id="49" dur="700" spd="-100000" fill="hold"/>
                                        <p:tgtEl>
                                          <p:spTgt spid="11">
                                            <p:txEl>
                                              <p:pRg st="0" end="0"/>
                                            </p:txEl>
                                          </p:spTgt>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build="p"/>
      <p:bldP spid="4" grpId="1" build="p"/>
      <p:bldP spid="5" grpId="0"/>
      <p:bldP spid="5" grpId="1"/>
      <p:bldP spid="6" grpId="0" build="p"/>
      <p:bldP spid="6" grpId="1" build="p"/>
      <p:bldP spid="7" grpId="0" build="p"/>
      <p:bldP spid="7" grpId="1" build="p"/>
      <p:bldP spid="8" grpId="0" build="p"/>
      <p:bldP spid="8" grpId="1" build="p"/>
      <p:bldP spid="9" grpId="0"/>
      <p:bldP spid="9" grpId="1"/>
      <p:bldP spid="10" grpId="0" build="p"/>
      <p:bldP spid="10" grpId="1" build="p"/>
      <p:bldP spid="11" grpId="0" build="p"/>
      <p:bldP spid="11"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909120"/>
            <a:ext cx="3985938" cy="2077813"/>
          </a:xfrm>
        </p:spPr>
        <p:txBody>
          <a:bodyPr vert="horz" wrap="square" lIns="0" tIns="0" rIns="0" bIns="0" rtlCol="0" anchor="t">
            <a:spAutoFit/>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a:rPr>
              <a:t>Enable data engineers and owners to provision access to data assets</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a:rPr>
              <a:t>Supports subscriptions, resource groups, Azure Blob Storage, Azure Data Lake (Gen2), Azure SQL DB, and SQL Server 2022</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2" y="918660"/>
            <a:ext cx="4111291" cy="1114425"/>
          </a:xfrm>
        </p:spPr>
        <p:txBody>
          <a:bodyPr>
            <a:noAutofit/>
          </a:bodyPr>
          <a:lstStyle/>
          <a:p>
            <a:r>
              <a:rPr kumimoji="0" lang="en-US" sz="32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Provision access to data through an intuitive authoring experience with </a:t>
            </a:r>
            <a:r>
              <a:rPr lang="en-US" sz="3200" b="1" spc="0">
                <a:ln>
                  <a:noFill/>
                </a:ln>
                <a:solidFill>
                  <a:schemeClr val="accent2"/>
                </a:solidFill>
                <a:latin typeface="Segoe UI Semibold" panose="020B0502040204020203" pitchFamily="34" charset="0"/>
                <a:cs typeface="Segoe UI Semibold" panose="020B0502040204020203" pitchFamily="34" charset="0"/>
              </a:rPr>
              <a:t>Microsoft </a:t>
            </a:r>
            <a: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Purview </a:t>
            </a:r>
            <a:b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a:t>
            </a:r>
            <a:r>
              <a:rPr lang="en-US" sz="3200" b="1" spc="0">
                <a:ln>
                  <a:noFill/>
                </a:ln>
                <a:solidFill>
                  <a:schemeClr val="accent2"/>
                </a:solidFill>
                <a:latin typeface="Segoe UI Semibold" panose="020B0502040204020203" pitchFamily="34" charset="0"/>
                <a:cs typeface="Segoe UI Semibold" panose="020B0502040204020203" pitchFamily="34" charset="0"/>
              </a:rPr>
              <a:t>Policy</a:t>
            </a:r>
            <a:endParaRPr lang="en-US" sz="3400" b="1" spc="0">
              <a:ln>
                <a:noFill/>
              </a:ln>
              <a:solidFill>
                <a:schemeClr val="accent2"/>
              </a:solidFill>
              <a:latin typeface="Segoe UI Semibold" panose="020B0502040204020203" pitchFamily="34" charset="0"/>
              <a:ea typeface="+mj-ea"/>
              <a:cs typeface="Segoe UI Semibold" panose="020B0502040204020203" pitchFamily="34" charset="0"/>
            </a:endParaRPr>
          </a:p>
        </p:txBody>
      </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8" name="Picture 7">
            <a:extLst>
              <a:ext uri="{FF2B5EF4-FFF2-40B4-BE49-F238E27FC236}">
                <a16:creationId xmlns:a16="http://schemas.microsoft.com/office/drawing/2014/main" id="{34519004-8347-4651-999A-66E8CCA5DDE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384660" y="704351"/>
            <a:ext cx="6174658" cy="3998264"/>
          </a:xfrm>
          <a:prstGeom prst="rect">
            <a:avLst/>
          </a:prstGeom>
          <a:ln w="31750">
            <a:solidFill>
              <a:schemeClr val="tx1">
                <a:lumMod val="75000"/>
              </a:schemeClr>
            </a:solidFill>
          </a:ln>
        </p:spPr>
      </p:pic>
    </p:spTree>
    <p:extLst>
      <p:ext uri="{BB962C8B-B14F-4D97-AF65-F5344CB8AC3E}">
        <p14:creationId xmlns:p14="http://schemas.microsoft.com/office/powerpoint/2010/main" val="105404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FC20D542-8101-4DE2-BA47-4538A55573D8}"/>
              </a:ext>
              <a:ext uri="{C183D7F6-B498-43B3-948B-1728B52AA6E4}">
                <adec:decorative xmlns:adec="http://schemas.microsoft.com/office/drawing/2017/decorative" val="1"/>
              </a:ext>
            </a:extLst>
          </p:cNvPr>
          <p:cNvGrpSpPr/>
          <p:nvPr/>
        </p:nvGrpSpPr>
        <p:grpSpPr>
          <a:xfrm>
            <a:off x="3661703" y="5159625"/>
            <a:ext cx="1378386" cy="749394"/>
            <a:chOff x="3503422" y="2127937"/>
            <a:chExt cx="1378386" cy="749394"/>
          </a:xfrm>
        </p:grpSpPr>
        <p:sp>
          <p:nvSpPr>
            <p:cNvPr id="55" name="Oval 54">
              <a:extLst>
                <a:ext uri="{FF2B5EF4-FFF2-40B4-BE49-F238E27FC236}">
                  <a16:creationId xmlns:a16="http://schemas.microsoft.com/office/drawing/2014/main" id="{4FC185B9-ECA8-4ED0-8655-64A0913B9B8C}"/>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5DB4288-5565-4579-BF40-034634D70FC1}"/>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6C2E0C69-3F17-4ABA-9FE1-81EBEF2213A8}"/>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F00B851C-B74B-44AF-BB2A-C40C33ADDD12}"/>
              </a:ext>
              <a:ext uri="{C183D7F6-B498-43B3-948B-1728B52AA6E4}">
                <adec:decorative xmlns:adec="http://schemas.microsoft.com/office/drawing/2017/decorative" val="1"/>
              </a:ext>
            </a:extLst>
          </p:cNvPr>
          <p:cNvGrpSpPr/>
          <p:nvPr/>
        </p:nvGrpSpPr>
        <p:grpSpPr>
          <a:xfrm>
            <a:off x="7351495" y="5176569"/>
            <a:ext cx="1378386" cy="749394"/>
            <a:chOff x="3503422" y="2127937"/>
            <a:chExt cx="1378386" cy="749394"/>
          </a:xfrm>
        </p:grpSpPr>
        <p:sp>
          <p:nvSpPr>
            <p:cNvPr id="59" name="Oval 58">
              <a:extLst>
                <a:ext uri="{FF2B5EF4-FFF2-40B4-BE49-F238E27FC236}">
                  <a16:creationId xmlns:a16="http://schemas.microsoft.com/office/drawing/2014/main" id="{9C91FD67-D5D4-4C7E-8847-C6C7ED71CE2D}"/>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7817793D-9148-4814-964B-5A7DFD5184DC}"/>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E91AA9A1-0035-47F8-A76B-3DA33BED66BF}"/>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Title 89">
            <a:extLst>
              <a:ext uri="{FF2B5EF4-FFF2-40B4-BE49-F238E27FC236}">
                <a16:creationId xmlns:a16="http://schemas.microsoft.com/office/drawing/2014/main" id="{96EAA50D-7019-4D10-8D97-39741C08D82C}"/>
              </a:ext>
              <a:ext uri="{C183D7F6-B498-43B3-948B-1728B52AA6E4}">
                <adec:decorative xmlns:adec="http://schemas.microsoft.com/office/drawing/2017/decorative" val="1"/>
              </a:ext>
            </a:extLst>
          </p:cNvPr>
          <p:cNvSpPr txBox="1">
            <a:spLocks noGrp="1"/>
          </p:cNvSpPr>
          <p:nvPr>
            <p:ph type="title"/>
          </p:nvPr>
        </p:nvSpPr>
        <p:spPr>
          <a:xfrm>
            <a:off x="588263" y="457200"/>
            <a:ext cx="1101852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r>
              <a:rPr lang="en-US" noProof="0"/>
              <a:t>Make the most of your Microsoft investments</a:t>
            </a:r>
          </a:p>
        </p:txBody>
      </p:sp>
      <p:pic>
        <p:nvPicPr>
          <p:cNvPr id="48" name="Graphic 47">
            <a:extLst>
              <a:ext uri="{FF2B5EF4-FFF2-40B4-BE49-F238E27FC236}">
                <a16:creationId xmlns:a16="http://schemas.microsoft.com/office/drawing/2014/main" id="{FA3F073B-B7EC-9C42-8BF7-F40F24BB431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1703" y="4745015"/>
            <a:ext cx="1357301" cy="421803"/>
          </a:xfrm>
          <a:prstGeom prst="rect">
            <a:avLst/>
          </a:prstGeom>
          <a:effectLst>
            <a:outerShdw blurRad="101600" dist="152400" dir="5400000" sx="90000" sy="-19000" rotWithShape="0">
              <a:prstClr val="black"/>
            </a:outerShdw>
          </a:effectLst>
        </p:spPr>
      </p:pic>
      <p:pic>
        <p:nvPicPr>
          <p:cNvPr id="51" name="Picture 50">
            <a:extLst>
              <a:ext uri="{FF2B5EF4-FFF2-40B4-BE49-F238E27FC236}">
                <a16:creationId xmlns:a16="http://schemas.microsoft.com/office/drawing/2014/main" id="{26005285-12AC-6146-AF7A-A782DA790D8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6398" y="4941217"/>
            <a:ext cx="1301258" cy="211563"/>
          </a:xfrm>
          <a:prstGeom prst="rect">
            <a:avLst/>
          </a:prstGeom>
          <a:effectLst>
            <a:outerShdw blurRad="101600" dist="152400" dir="5400000" sx="90000" sy="-19000" rotWithShape="0">
              <a:prstClr val="black"/>
            </a:outerShdw>
          </a:effectLst>
        </p:spPr>
      </p:pic>
      <p:grpSp>
        <p:nvGrpSpPr>
          <p:cNvPr id="10" name="Group 9">
            <a:extLst>
              <a:ext uri="{FF2B5EF4-FFF2-40B4-BE49-F238E27FC236}">
                <a16:creationId xmlns:a16="http://schemas.microsoft.com/office/drawing/2014/main" id="{723F1BA1-43DF-47E4-84CA-76266DB71208}"/>
              </a:ext>
              <a:ext uri="{C183D7F6-B498-43B3-948B-1728B52AA6E4}">
                <adec:decorative xmlns:adec="http://schemas.microsoft.com/office/drawing/2017/decorative" val="1"/>
              </a:ext>
            </a:extLst>
          </p:cNvPr>
          <p:cNvGrpSpPr/>
          <p:nvPr/>
        </p:nvGrpSpPr>
        <p:grpSpPr>
          <a:xfrm>
            <a:off x="3503422" y="2018269"/>
            <a:ext cx="1378386" cy="749394"/>
            <a:chOff x="3503422" y="2127937"/>
            <a:chExt cx="1378386" cy="749394"/>
          </a:xfrm>
        </p:grpSpPr>
        <p:sp>
          <p:nvSpPr>
            <p:cNvPr id="37" name="Oval 36">
              <a:extLst>
                <a:ext uri="{FF2B5EF4-FFF2-40B4-BE49-F238E27FC236}">
                  <a16:creationId xmlns:a16="http://schemas.microsoft.com/office/drawing/2014/main" id="{F695183D-57A5-496D-971C-4BB17CD2DA0E}"/>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C70ABBE4-DA1D-4330-B606-4F38345A4905}"/>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E622282-8AB4-4899-9D56-6317C782128E}"/>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7" name="Picture 46">
            <a:extLst>
              <a:ext uri="{FF2B5EF4-FFF2-40B4-BE49-F238E27FC236}">
                <a16:creationId xmlns:a16="http://schemas.microsoft.com/office/drawing/2014/main" id="{78DC70F4-56E7-8E47-906C-358C5133D57D}"/>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6764"/>
          <a:stretch/>
        </p:blipFill>
        <p:spPr>
          <a:xfrm>
            <a:off x="3295277" y="1609478"/>
            <a:ext cx="1844105" cy="445350"/>
          </a:xfrm>
          <a:prstGeom prst="rect">
            <a:avLst/>
          </a:prstGeom>
          <a:effectLst>
            <a:outerShdw blurRad="101600" dist="152400" dir="5400000" sx="90000" sy="-19000" rotWithShape="0">
              <a:prstClr val="black"/>
            </a:outerShdw>
          </a:effectLst>
        </p:spPr>
      </p:pic>
      <p:grpSp>
        <p:nvGrpSpPr>
          <p:cNvPr id="38" name="Group 37">
            <a:extLst>
              <a:ext uri="{FF2B5EF4-FFF2-40B4-BE49-F238E27FC236}">
                <a16:creationId xmlns:a16="http://schemas.microsoft.com/office/drawing/2014/main" id="{7E10C54F-22F6-41F2-92CD-5FFB4DDDFE31}"/>
              </a:ext>
              <a:ext uri="{C183D7F6-B498-43B3-948B-1728B52AA6E4}">
                <adec:decorative xmlns:adec="http://schemas.microsoft.com/office/drawing/2017/decorative" val="1"/>
              </a:ext>
            </a:extLst>
          </p:cNvPr>
          <p:cNvGrpSpPr/>
          <p:nvPr/>
        </p:nvGrpSpPr>
        <p:grpSpPr>
          <a:xfrm>
            <a:off x="7193214" y="2035213"/>
            <a:ext cx="1378386" cy="749394"/>
            <a:chOff x="3503422" y="2127937"/>
            <a:chExt cx="1378386" cy="749394"/>
          </a:xfrm>
        </p:grpSpPr>
        <p:sp>
          <p:nvSpPr>
            <p:cNvPr id="39" name="Oval 38">
              <a:extLst>
                <a:ext uri="{FF2B5EF4-FFF2-40B4-BE49-F238E27FC236}">
                  <a16:creationId xmlns:a16="http://schemas.microsoft.com/office/drawing/2014/main" id="{DF930A89-9A80-4411-BC00-5ECD69D91040}"/>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4C78A7A-9891-47C9-8EDA-A18AC3052ACF}"/>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E68551E6-7D00-4E36-B3A4-63A085FF570D}"/>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5" name="Graphic 34">
            <a:extLst>
              <a:ext uri="{FF2B5EF4-FFF2-40B4-BE49-F238E27FC236}">
                <a16:creationId xmlns:a16="http://schemas.microsoft.com/office/drawing/2014/main" id="{27F711A8-ABE7-9143-8640-257340E4FE07}"/>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1790" y="1496205"/>
            <a:ext cx="1611517" cy="530581"/>
          </a:xfrm>
          <a:prstGeom prst="rect">
            <a:avLst/>
          </a:prstGeom>
          <a:effectLst>
            <a:outerShdw blurRad="101600" dist="152400" dir="5400000" sx="90000" sy="-19000" rotWithShape="0">
              <a:prstClr val="black"/>
            </a:outerShdw>
          </a:effectLst>
        </p:spPr>
      </p:pic>
      <p:sp>
        <p:nvSpPr>
          <p:cNvPr id="65" name="Oval 64">
            <a:extLst>
              <a:ext uri="{FF2B5EF4-FFF2-40B4-BE49-F238E27FC236}">
                <a16:creationId xmlns:a16="http://schemas.microsoft.com/office/drawing/2014/main" id="{1C1FD077-3165-4EF9-B5CE-0E73344345DA}"/>
              </a:ext>
              <a:ext uri="{C183D7F6-B498-43B3-948B-1728B52AA6E4}">
                <adec:decorative xmlns:adec="http://schemas.microsoft.com/office/drawing/2017/decorative" val="1"/>
              </a:ext>
            </a:extLst>
          </p:cNvPr>
          <p:cNvSpPr/>
          <p:nvPr/>
        </p:nvSpPr>
        <p:spPr bwMode="auto">
          <a:xfrm>
            <a:off x="2887579" y="2083353"/>
            <a:ext cx="6388768" cy="3855494"/>
          </a:xfrm>
          <a:prstGeom prst="ellipse">
            <a:avLst/>
          </a:prstGeom>
          <a:noFill/>
          <a:ln w="69850">
            <a:solidFill>
              <a:schemeClr val="accent1">
                <a:alpha val="3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29B4D48-928A-C342-83AB-607DAF2ADA35}"/>
              </a:ext>
              <a:ext uri="{C183D7F6-B498-43B3-948B-1728B52AA6E4}">
                <adec:decorative xmlns:adec="http://schemas.microsoft.com/office/drawing/2017/decorative" val="1"/>
              </a:ext>
            </a:extLst>
          </p:cNvPr>
          <p:cNvGrpSpPr/>
          <p:nvPr/>
        </p:nvGrpSpPr>
        <p:grpSpPr>
          <a:xfrm flipH="1">
            <a:off x="1932402" y="3317755"/>
            <a:ext cx="3435784" cy="1277098"/>
            <a:chOff x="1378923" y="3714796"/>
            <a:chExt cx="3435784" cy="1277098"/>
          </a:xfrm>
        </p:grpSpPr>
        <p:cxnSp>
          <p:nvCxnSpPr>
            <p:cNvPr id="67" name="Straight Arrow Connector 66">
              <a:extLst>
                <a:ext uri="{FF2B5EF4-FFF2-40B4-BE49-F238E27FC236}">
                  <a16:creationId xmlns:a16="http://schemas.microsoft.com/office/drawing/2014/main" id="{DFEAF174-8479-3242-ACED-21B4A9917AEB}"/>
                </a:ext>
              </a:extLst>
            </p:cNvPr>
            <p:cNvCxnSpPr>
              <a:cxnSpLocks/>
            </p:cNvCxnSpPr>
            <p:nvPr/>
          </p:nvCxnSpPr>
          <p:spPr>
            <a:xfrm flipV="1">
              <a:off x="1378923" y="4264378"/>
              <a:ext cx="1957528" cy="1"/>
            </a:xfrm>
            <a:prstGeom prst="straightConnector1">
              <a:avLst/>
            </a:prstGeom>
            <a:ln>
              <a:solidFill>
                <a:srgbClr val="0090FF">
                  <a:alpha val="64000"/>
                </a:srgbClr>
              </a:solidFill>
              <a:tailEnd type="none"/>
            </a:ln>
          </p:spPr>
          <p:style>
            <a:lnRef idx="1">
              <a:schemeClr val="accent1"/>
            </a:lnRef>
            <a:fillRef idx="0">
              <a:schemeClr val="accent1"/>
            </a:fillRef>
            <a:effectRef idx="0">
              <a:schemeClr val="accent1"/>
            </a:effectRef>
            <a:fontRef idx="minor">
              <a:schemeClr val="tx1"/>
            </a:fontRef>
          </p:style>
        </p:cxnSp>
        <p:pic>
          <p:nvPicPr>
            <p:cNvPr id="68" name="Graphic 67"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EB2FDA96-EAEF-C044-8A04-64D07B605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3076" y="3714796"/>
              <a:ext cx="2151631" cy="1277098"/>
            </a:xfrm>
            <a:prstGeom prst="rect">
              <a:avLst/>
            </a:prstGeom>
          </p:spPr>
        </p:pic>
      </p:grpSp>
      <p:cxnSp>
        <p:nvCxnSpPr>
          <p:cNvPr id="66" name="Straight Arrow Connector 65">
            <a:extLst>
              <a:ext uri="{FF2B5EF4-FFF2-40B4-BE49-F238E27FC236}">
                <a16:creationId xmlns:a16="http://schemas.microsoft.com/office/drawing/2014/main" id="{A2610F81-BEBF-BF42-A040-86F5B0093A71}"/>
              </a:ext>
              <a:ext uri="{C183D7F6-B498-43B3-948B-1728B52AA6E4}">
                <adec:decorative xmlns:adec="http://schemas.microsoft.com/office/drawing/2017/decorative" val="1"/>
              </a:ext>
            </a:extLst>
          </p:cNvPr>
          <p:cNvCxnSpPr>
            <a:cxnSpLocks/>
          </p:cNvCxnSpPr>
          <p:nvPr/>
        </p:nvCxnSpPr>
        <p:spPr>
          <a:xfrm flipV="1">
            <a:off x="6680128" y="3867337"/>
            <a:ext cx="1957528" cy="1"/>
          </a:xfrm>
          <a:prstGeom prst="straightConnector1">
            <a:avLst/>
          </a:prstGeom>
          <a:ln>
            <a:solidFill>
              <a:srgbClr val="0090FF">
                <a:alpha val="64000"/>
              </a:srgbClr>
            </a:solidFill>
            <a:tailEnd type="non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EE581CC-2E8D-9444-BFBF-192541E457E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57992" y="3112592"/>
            <a:ext cx="2876016" cy="1707056"/>
          </a:xfrm>
          <a:prstGeom prst="rect">
            <a:avLst/>
          </a:prstGeom>
        </p:spPr>
      </p:pic>
      <p:pic>
        <p:nvPicPr>
          <p:cNvPr id="52" name="Graphic 51">
            <a:extLst>
              <a:ext uri="{FF2B5EF4-FFF2-40B4-BE49-F238E27FC236}">
                <a16:creationId xmlns:a16="http://schemas.microsoft.com/office/drawing/2014/main" id="{7E583F63-6642-2E4D-9126-52E63331C90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4281" y="3317755"/>
            <a:ext cx="2151631" cy="1277098"/>
          </a:xfrm>
          <a:prstGeom prst="rect">
            <a:avLst/>
          </a:prstGeom>
        </p:spPr>
      </p:pic>
      <p:sp>
        <p:nvSpPr>
          <p:cNvPr id="53" name="Rectangle 52">
            <a:extLst>
              <a:ext uri="{FF2B5EF4-FFF2-40B4-BE49-F238E27FC236}">
                <a16:creationId xmlns:a16="http://schemas.microsoft.com/office/drawing/2014/main" id="{28BCD035-94CE-4B4F-9A01-A66C14B23B1C}"/>
              </a:ext>
              <a:ext uri="{C183D7F6-B498-43B3-948B-1728B52AA6E4}">
                <adec:decorative xmlns:adec="http://schemas.microsoft.com/office/drawing/2017/decorative" val="1"/>
              </a:ext>
            </a:extLst>
          </p:cNvPr>
          <p:cNvSpPr/>
          <p:nvPr/>
        </p:nvSpPr>
        <p:spPr bwMode="auto">
          <a:xfrm>
            <a:off x="9883879" y="3500378"/>
            <a:ext cx="2014434" cy="81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Operational and Analytical data</a:t>
            </a:r>
          </a:p>
        </p:txBody>
      </p:sp>
      <p:sp>
        <p:nvSpPr>
          <p:cNvPr id="54" name="Rectangle 53">
            <a:extLst>
              <a:ext uri="{FF2B5EF4-FFF2-40B4-BE49-F238E27FC236}">
                <a16:creationId xmlns:a16="http://schemas.microsoft.com/office/drawing/2014/main" id="{C984D15A-26FF-C742-B31A-BC8E16E804AC}"/>
              </a:ext>
              <a:ext uri="{C183D7F6-B498-43B3-948B-1728B52AA6E4}">
                <adec:decorative xmlns:adec="http://schemas.microsoft.com/office/drawing/2017/decorative" val="1"/>
              </a:ext>
            </a:extLst>
          </p:cNvPr>
          <p:cNvSpPr/>
          <p:nvPr/>
        </p:nvSpPr>
        <p:spPr bwMode="auto">
          <a:xfrm>
            <a:off x="397732" y="3483146"/>
            <a:ext cx="1823177" cy="81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r">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Multi-cloud,</a:t>
            </a:r>
          </a:p>
          <a:p>
            <a:pPr lvl="0" algn="r">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Hybrid, and SaaS </a:t>
            </a:r>
          </a:p>
        </p:txBody>
      </p:sp>
      <p:pic>
        <p:nvPicPr>
          <p:cNvPr id="12" name="Picture 11">
            <a:extLst>
              <a:ext uri="{FF2B5EF4-FFF2-40B4-BE49-F238E27FC236}">
                <a16:creationId xmlns:a16="http://schemas.microsoft.com/office/drawing/2014/main" id="{8C7D051A-4903-1144-8F55-88F887A8C658}"/>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57189" y="3112592"/>
            <a:ext cx="1046233" cy="1132674"/>
          </a:xfrm>
          <a:prstGeom prst="rect">
            <a:avLst/>
          </a:prstGeom>
        </p:spPr>
      </p:pic>
      <p:pic>
        <p:nvPicPr>
          <p:cNvPr id="17" name="Picture 16">
            <a:extLst>
              <a:ext uri="{FF2B5EF4-FFF2-40B4-BE49-F238E27FC236}">
                <a16:creationId xmlns:a16="http://schemas.microsoft.com/office/drawing/2014/main" id="{D064AE24-C2F1-534B-AA00-2D44C0AA1FD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20602" y="3075392"/>
            <a:ext cx="1179635" cy="1277098"/>
          </a:xfrm>
          <a:prstGeom prst="rect">
            <a:avLst/>
          </a:prstGeom>
        </p:spPr>
      </p:pic>
      <p:grpSp>
        <p:nvGrpSpPr>
          <p:cNvPr id="3" name="Group 2">
            <a:extLst>
              <a:ext uri="{FF2B5EF4-FFF2-40B4-BE49-F238E27FC236}">
                <a16:creationId xmlns:a16="http://schemas.microsoft.com/office/drawing/2014/main" id="{CB0AD004-9B01-974D-B6E4-676F76FE4A4F}"/>
              </a:ext>
              <a:ext uri="{C183D7F6-B498-43B3-948B-1728B52AA6E4}">
                <adec:decorative xmlns:adec="http://schemas.microsoft.com/office/drawing/2017/decorative" val="1"/>
              </a:ext>
            </a:extLst>
          </p:cNvPr>
          <p:cNvGrpSpPr/>
          <p:nvPr/>
        </p:nvGrpSpPr>
        <p:grpSpPr>
          <a:xfrm>
            <a:off x="5557254" y="2727255"/>
            <a:ext cx="1077492" cy="1077492"/>
            <a:chOff x="5316050" y="3044140"/>
            <a:chExt cx="1559901" cy="1559901"/>
          </a:xfrm>
          <a:effectLst>
            <a:outerShdw blurRad="152400" dist="38100" dir="5400000" sx="90000" sy="-19000" rotWithShape="0">
              <a:prstClr val="black">
                <a:alpha val="84000"/>
              </a:prstClr>
            </a:outerShdw>
          </a:effectLst>
        </p:grpSpPr>
        <p:sp>
          <p:nvSpPr>
            <p:cNvPr id="28" name="Oval 27">
              <a:extLst>
                <a:ext uri="{FF2B5EF4-FFF2-40B4-BE49-F238E27FC236}">
                  <a16:creationId xmlns:a16="http://schemas.microsoft.com/office/drawing/2014/main" id="{140D62F7-7196-454B-8754-F22C4CAA629E}"/>
                </a:ext>
              </a:extLst>
            </p:cNvPr>
            <p:cNvSpPr/>
            <p:nvPr/>
          </p:nvSpPr>
          <p:spPr>
            <a:xfrm>
              <a:off x="5416409" y="3381632"/>
              <a:ext cx="1232738" cy="950810"/>
            </a:xfrm>
            <a:prstGeom prst="ellipse">
              <a:avLst/>
            </a:prstGeom>
            <a:solidFill>
              <a:srgbClr val="1A1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99A86244-13F9-3F4B-BECD-95396C69D1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16050" y="3044140"/>
              <a:ext cx="1559901" cy="1559901"/>
            </a:xfrm>
            <a:prstGeom prst="rect">
              <a:avLst/>
            </a:prstGeom>
          </p:spPr>
        </p:pic>
      </p:grpSp>
      <p:pic>
        <p:nvPicPr>
          <p:cNvPr id="2" name="Picture 1" descr="Azure logo">
            <a:extLst>
              <a:ext uri="{FF2B5EF4-FFF2-40B4-BE49-F238E27FC236}">
                <a16:creationId xmlns:a16="http://schemas.microsoft.com/office/drawing/2014/main" id="{0FA21967-31FA-A0B3-CD6F-99FEC559ED4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02261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1">
            <a:extLst>
              <a:ext uri="{FF2B5EF4-FFF2-40B4-BE49-F238E27FC236}">
                <a16:creationId xmlns:a16="http://schemas.microsoft.com/office/drawing/2014/main" id="{8167F79F-3576-304A-B772-7BCB443BA76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186078583"/>
              </p:ext>
            </p:extLst>
          </p:nvPr>
        </p:nvGraphicFramePr>
        <p:xfrm>
          <a:off x="5013898" y="86892"/>
          <a:ext cx="6917639" cy="6624591"/>
        </p:xfrm>
        <a:graphic>
          <a:graphicData uri="http://schemas.openxmlformats.org/drawingml/2006/table">
            <a:tbl>
              <a:tblPr firstRow="1" bandRow="1">
                <a:tableStyleId>{5C22544A-7EE6-4342-B048-85BDC9FD1C3A}</a:tableStyleId>
              </a:tblPr>
              <a:tblGrid>
                <a:gridCol w="4212058">
                  <a:extLst>
                    <a:ext uri="{9D8B030D-6E8A-4147-A177-3AD203B41FA5}">
                      <a16:colId xmlns:a16="http://schemas.microsoft.com/office/drawing/2014/main" val="843109201"/>
                    </a:ext>
                  </a:extLst>
                </a:gridCol>
                <a:gridCol w="1393615">
                  <a:extLst>
                    <a:ext uri="{9D8B030D-6E8A-4147-A177-3AD203B41FA5}">
                      <a16:colId xmlns:a16="http://schemas.microsoft.com/office/drawing/2014/main" val="4146292644"/>
                    </a:ext>
                  </a:extLst>
                </a:gridCol>
                <a:gridCol w="1311966">
                  <a:extLst>
                    <a:ext uri="{9D8B030D-6E8A-4147-A177-3AD203B41FA5}">
                      <a16:colId xmlns:a16="http://schemas.microsoft.com/office/drawing/2014/main" val="3529137089"/>
                    </a:ext>
                  </a:extLst>
                </a:gridCol>
              </a:tblGrid>
              <a:tr h="358641">
                <a:tc>
                  <a:txBody>
                    <a:bodyPr/>
                    <a:lstStyle/>
                    <a:p>
                      <a:pPr marL="6350" indent="0">
                        <a:tabLst/>
                      </a:pPr>
                      <a:r>
                        <a:rPr lang="en-US" sz="1050" b="1" i="0" dirty="0">
                          <a:solidFill>
                            <a:schemeClr val="tx1"/>
                          </a:solidFill>
                          <a:latin typeface="Segoe UI Semibold"/>
                          <a:cs typeface="Segoe UI Semibold"/>
                        </a:rPr>
                        <a:t>Microsoft Purview Data Map</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6350" indent="0" algn="ctr"/>
                      <a:r>
                        <a:rPr lang="en-US" sz="1050" b="1" i="0" dirty="0">
                          <a:solidFill>
                            <a:schemeClr val="tx1"/>
                          </a:solidFill>
                          <a:latin typeface="Segoe UI Semibold"/>
                          <a:cs typeface="Segoe UI Semibold"/>
                        </a:rPr>
                        <a:t>Generally Available </a:t>
                      </a:r>
                      <a:endParaRPr lang="en-US" sz="1050" b="1" i="0" dirty="0">
                        <a:solidFill>
                          <a:schemeClr val="tx1"/>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6350" indent="0" algn="ctr">
                        <a:tabLst/>
                      </a:pPr>
                      <a:r>
                        <a:rPr lang="en-US" sz="1050" b="1" i="0" dirty="0">
                          <a:solidFill>
                            <a:schemeClr val="tx1"/>
                          </a:solidFill>
                          <a:latin typeface="Segoe UI Semibold"/>
                          <a:cs typeface="Segoe UI Semibold"/>
                        </a:rPr>
                        <a:t>In Preview</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59712232"/>
                  </a:ext>
                </a:extLst>
              </a:tr>
              <a:tr h="344104">
                <a:tc>
                  <a:txBody>
                    <a:bodyPr/>
                    <a:lstStyle/>
                    <a:p>
                      <a:r>
                        <a:rPr lang="en-US" sz="800" b="0" i="0" spc="20" baseline="0" dirty="0">
                          <a:solidFill>
                            <a:schemeClr val="tx1"/>
                          </a:solidFill>
                          <a:latin typeface="+mn-lt"/>
                          <a:cs typeface="Segoe UI Semilight"/>
                        </a:rPr>
                        <a:t>Automated scanning of hybrid sources </a:t>
                      </a:r>
                      <a:endParaRPr lang="en-US" sz="800" b="0" i="0" spc="20" baseline="0" dirty="0">
                        <a:solidFill>
                          <a:schemeClr val="tx1"/>
                        </a:solidFill>
                        <a:latin typeface="+mn-lt"/>
                        <a:cs typeface="Segoe UI Semilight" panose="020B04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290895778"/>
                  </a:ext>
                </a:extLst>
              </a:tr>
              <a:tr h="318053">
                <a:tc>
                  <a:txBody>
                    <a:bodyPr/>
                    <a:lstStyle/>
                    <a:p>
                      <a:r>
                        <a:rPr lang="en-US" sz="800" b="0" i="0" spc="20" baseline="0" dirty="0">
                          <a:solidFill>
                            <a:schemeClr val="tx1"/>
                          </a:solidFill>
                          <a:latin typeface="+mn-lt"/>
                          <a:cs typeface="Segoe UI Semilight"/>
                        </a:rPr>
                        <a:t>Multi Cloud Scanning for AWS S3</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445727189"/>
                  </a:ext>
                </a:extLst>
              </a:tr>
              <a:tr h="318053">
                <a:tc>
                  <a:txBody>
                    <a:bodyPr/>
                    <a:lstStyle/>
                    <a:p>
                      <a:r>
                        <a:rPr lang="en-US" sz="800" b="0" i="0" spc="20" baseline="0" dirty="0">
                          <a:solidFill>
                            <a:schemeClr val="tx1"/>
                          </a:solidFill>
                          <a:latin typeface="+mn-lt"/>
                          <a:cs typeface="Segoe UI Semilight"/>
                        </a:rPr>
                        <a:t>Data Classification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611447696"/>
                  </a:ext>
                </a:extLst>
              </a:tr>
              <a:tr h="346343">
                <a:tc>
                  <a:txBody>
                    <a:bodyPr/>
                    <a:lstStyle/>
                    <a:p>
                      <a:r>
                        <a:rPr lang="en-US" sz="800" b="0" i="0" spc="20" baseline="0" dirty="0">
                          <a:solidFill>
                            <a:schemeClr val="tx1"/>
                          </a:solidFill>
                          <a:latin typeface="+mn-lt"/>
                          <a:cs typeface="Segoe UI Semilight"/>
                        </a:rPr>
                        <a:t>Apache Atlas API support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458581035"/>
                  </a:ext>
                </a:extLst>
              </a:tr>
              <a:tr h="346343">
                <a:tc>
                  <a:txBody>
                    <a:bodyPr/>
                    <a:lstStyle/>
                    <a:p>
                      <a:r>
                        <a:rPr lang="en-US" sz="800" b="0" i="0" spc="20" baseline="0" dirty="0">
                          <a:solidFill>
                            <a:schemeClr val="tx1"/>
                          </a:solidFill>
                          <a:latin typeface="+mj-lt"/>
                          <a:cs typeface="Segoe UI Semilight"/>
                        </a:rPr>
                        <a:t>Microsoft Purview Data Catalog</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4294554581"/>
                  </a:ext>
                </a:extLst>
              </a:tr>
              <a:tr h="299046">
                <a:tc>
                  <a:txBody>
                    <a:bodyPr/>
                    <a:lstStyle/>
                    <a:p>
                      <a:r>
                        <a:rPr lang="en-US" sz="800" b="0" i="0" spc="20" baseline="0" dirty="0">
                          <a:solidFill>
                            <a:schemeClr val="tx1"/>
                          </a:solidFill>
                          <a:latin typeface="+mn-lt"/>
                          <a:cs typeface="Segoe UI Semilight"/>
                        </a:rPr>
                        <a:t>Search and Browse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70559305"/>
                  </a:ext>
                </a:extLst>
              </a:tr>
              <a:tr h="304808">
                <a:tc>
                  <a:txBody>
                    <a:bodyPr/>
                    <a:lstStyle/>
                    <a:p>
                      <a:r>
                        <a:rPr lang="en-US" sz="800" b="0" i="0" spc="20" baseline="0" dirty="0">
                          <a:solidFill>
                            <a:schemeClr val="tx1"/>
                          </a:solidFill>
                          <a:latin typeface="+mn-lt"/>
                          <a:cs typeface="Segoe UI Semilight"/>
                        </a:rPr>
                        <a:t>Business Glossary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506432082"/>
                  </a:ext>
                </a:extLst>
              </a:tr>
              <a:tr h="362767">
                <a:tc>
                  <a:txBody>
                    <a:bodyPr/>
                    <a:lstStyle/>
                    <a:p>
                      <a:r>
                        <a:rPr lang="en-US" sz="800" b="0" i="0" spc="20" baseline="0" dirty="0">
                          <a:solidFill>
                            <a:schemeClr val="tx1"/>
                          </a:solidFill>
                          <a:latin typeface="+mn-lt"/>
                          <a:cs typeface="Segoe UI Semilight"/>
                        </a:rPr>
                        <a:t>Data Lineage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484590813"/>
                  </a:ext>
                </a:extLst>
              </a:tr>
              <a:tr h="3627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1" i="0" kern="1200" dirty="0">
                          <a:solidFill>
                            <a:schemeClr val="tx1"/>
                          </a:solidFill>
                          <a:latin typeface="+mn-lt"/>
                          <a:ea typeface="+mn-ea"/>
                          <a:cs typeface="Segoe UI Semibold"/>
                        </a:rPr>
                        <a:t>Microsoft</a:t>
                      </a:r>
                      <a:r>
                        <a:rPr lang="en-US" sz="800" b="0" i="0" dirty="0">
                          <a:solidFill>
                            <a:schemeClr val="tx1"/>
                          </a:solidFill>
                          <a:latin typeface="Segoe UI Semibold"/>
                          <a:cs typeface="Segoe UI Semibold"/>
                        </a:rPr>
                        <a:t> </a:t>
                      </a:r>
                      <a:r>
                        <a:rPr lang="en-US" sz="800" b="1" i="0" dirty="0">
                          <a:solidFill>
                            <a:schemeClr val="tx1"/>
                          </a:solidFill>
                          <a:latin typeface="+mn-lt"/>
                          <a:cs typeface="Segoe UI Semibold"/>
                        </a:rPr>
                        <a:t>Purview Data Estate Insights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387218703"/>
                  </a:ext>
                </a:extLst>
              </a:tr>
              <a:tr h="271106">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Data Stewardship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387893648"/>
                  </a:ext>
                </a:extLst>
              </a:tr>
              <a:tr h="271106">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Assets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4156183484"/>
                  </a:ext>
                </a:extLst>
              </a:tr>
              <a:tr h="270242">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Glossary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331155291"/>
                  </a:ext>
                </a:extLst>
              </a:tr>
              <a:tr h="282630">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Classification and Labelling Reports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69526640"/>
                  </a:ext>
                </a:extLst>
              </a:tr>
              <a:tr h="282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Asset-level drill down by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Trends, drill downs and ability to take action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4082524139"/>
                  </a:ext>
                </a:extLst>
              </a:tr>
              <a:tr h="362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Export asset list into CSV file for offline tracking with data owners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397442"/>
                  </a:ext>
                </a:extLst>
              </a:tr>
              <a:tr h="362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1"/>
                          </a:solidFill>
                          <a:latin typeface="+mn-lt"/>
                          <a:ea typeface="+mn-ea"/>
                          <a:cs typeface="Segoe UI Semibold"/>
                        </a:rPr>
                        <a:t>Microsoft</a:t>
                      </a:r>
                      <a:r>
                        <a:rPr lang="en-US" sz="800" b="0" i="0" dirty="0">
                          <a:solidFill>
                            <a:schemeClr val="tx1"/>
                          </a:solidFill>
                          <a:latin typeface="Segoe UI Semibold"/>
                          <a:cs typeface="Segoe UI Semibold"/>
                        </a:rPr>
                        <a:t> </a:t>
                      </a:r>
                      <a:r>
                        <a:rPr lang="en-US" sz="800" b="1" i="0" kern="1200" dirty="0">
                          <a:solidFill>
                            <a:schemeClr val="tx1"/>
                          </a:solidFill>
                          <a:latin typeface="+mn-lt"/>
                          <a:ea typeface="+mn-ea"/>
                          <a:cs typeface="Segoe UI Semibold"/>
                        </a:rPr>
                        <a:t>Purview Data Policy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3740746369"/>
                  </a:ext>
                </a:extLst>
              </a:tr>
              <a:tr h="0">
                <a:tc>
                  <a:txBody>
                    <a:bodyPr/>
                    <a:lstStyle/>
                    <a:p>
                      <a:pPr marL="0" indent="0" algn="l" rtl="0" eaLnBrk="1" latinLnBrk="0" hangingPunct="1">
                        <a:lnSpc>
                          <a:spcPct val="140000"/>
                        </a:lnSpc>
                        <a:buClr>
                          <a:schemeClr val="accent2"/>
                        </a:buClr>
                        <a:buFont typeface="Arial" panose="020B0604020202020204" pitchFamily="34" charset="0"/>
                        <a:buNone/>
                      </a:pPr>
                      <a:r>
                        <a:rPr lang="en-US" sz="800" b="0" i="0" kern="1200" spc="20" baseline="0" dirty="0">
                          <a:solidFill>
                            <a:schemeClr val="tx1"/>
                          </a:solidFill>
                          <a:latin typeface="+mn-lt"/>
                          <a:ea typeface="+mn-ea"/>
                          <a:cs typeface="Segoe UI Semilight"/>
                        </a:rPr>
                        <a:t>Author and enforce data access policies for subscriptions, resource groups, Azure Blob Storage, Azure Data Lake (Gen2) and SQL DevOps roles</a:t>
                      </a:r>
                    </a:p>
                  </a:txBody>
                  <a:tcPr marL="122784" marR="122784" marT="61392" marB="61392" anchor="ctr">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pPr marL="0" indent="0" algn="l" defTabSz="914400" rtl="0" eaLnBrk="1" latinLnBrk="0" hangingPunct="1">
                        <a:buFont typeface="Arial" panose="020B0604020202020204" pitchFamily="34" charset="0"/>
                        <a:buNone/>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tx1">
                        <a:alpha val="20000"/>
                      </a:schemeClr>
                    </a:solidFill>
                  </a:tcPr>
                </a:tc>
                <a:tc>
                  <a:txBody>
                    <a:bodyPr/>
                    <a:lstStyle/>
                    <a:p>
                      <a:pPr marL="285750" indent="-285750" algn="l" defTabSz="914400" rtl="0" eaLnBrk="1" latinLnBrk="0" hangingPunct="1">
                        <a:buFont typeface="Arial" panose="020B0604020202020204" pitchFamily="34" charset="0"/>
                        <a:buChar char="•"/>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21606024"/>
                  </a:ext>
                </a:extLst>
              </a:tr>
              <a:tr h="0">
                <a:tc>
                  <a:txBody>
                    <a:bodyPr/>
                    <a:lstStyle/>
                    <a:p>
                      <a:pPr marL="0" marR="0" lvl="0" indent="0" algn="l" defTabSz="932742" rtl="0" eaLnBrk="1" fontAlgn="auto" latinLnBrk="0" hangingPunct="1">
                        <a:lnSpc>
                          <a:spcPct val="140000"/>
                        </a:lnSpc>
                        <a:spcBef>
                          <a:spcPts val="0"/>
                        </a:spcBef>
                        <a:spcAft>
                          <a:spcPts val="0"/>
                        </a:spcAft>
                        <a:buClr>
                          <a:schemeClr val="accent2"/>
                        </a:buClr>
                        <a:buSzTx/>
                        <a:buFont typeface="Arial" panose="020B0604020202020204" pitchFamily="34" charset="0"/>
                        <a:buNone/>
                        <a:tabLst/>
                        <a:defRPr/>
                      </a:pPr>
                      <a:r>
                        <a:rPr lang="en-US" sz="800" b="1" i="0" kern="1200" dirty="0">
                          <a:solidFill>
                            <a:schemeClr val="tx1"/>
                          </a:solidFill>
                          <a:latin typeface="+mn-lt"/>
                          <a:ea typeface="+mn-ea"/>
                          <a:cs typeface="Segoe UI Semibold"/>
                        </a:rPr>
                        <a:t>Microsoft Purview Data Sharing</a:t>
                      </a:r>
                    </a:p>
                  </a:txBody>
                  <a:tcPr marL="122784" marR="122784" marT="61392" marB="61392" anchor="ctr">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pPr marL="0" indent="0" algn="l" defTabSz="914400" rtl="0" eaLnBrk="1" latinLnBrk="0" hangingPunct="1">
                        <a:buFont typeface="Arial" panose="020B0604020202020204" pitchFamily="34" charset="0"/>
                        <a:buNone/>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12700" cap="flat" cmpd="sng" algn="ctr">
                      <a:solidFill>
                        <a:srgbClr val="08528C"/>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285750" indent="-285750" algn="l" defTabSz="914400" rtl="0" eaLnBrk="1" latinLnBrk="0" hangingPunct="1">
                        <a:buFont typeface="Arial" panose="020B0604020202020204" pitchFamily="34" charset="0"/>
                        <a:buChar char="•"/>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1160290841"/>
                  </a:ext>
                </a:extLst>
              </a:tr>
              <a:tr h="173982">
                <a:tc>
                  <a:txBody>
                    <a:bodyPr/>
                    <a:lstStyle/>
                    <a:p>
                      <a:pPr marL="0" marR="0" lvl="0" indent="0" algn="l" rtl="0" eaLnBrk="1" fontAlgn="auto" latinLnBrk="0" hangingPunct="1">
                        <a:lnSpc>
                          <a:spcPct val="140000"/>
                        </a:lnSpc>
                        <a:spcBef>
                          <a:spcPts val="0"/>
                        </a:spcBef>
                        <a:spcAft>
                          <a:spcPts val="0"/>
                        </a:spcAft>
                        <a:buClr>
                          <a:schemeClr val="accent2"/>
                        </a:buClr>
                        <a:buSzTx/>
                        <a:buFont typeface="Arial" panose="020B0604020202020204" pitchFamily="34" charset="0"/>
                        <a:buNone/>
                      </a:pPr>
                      <a:r>
                        <a:rPr lang="en-US" sz="800" b="0" i="0" kern="1200" spc="20" baseline="0" dirty="0">
                          <a:solidFill>
                            <a:schemeClr val="tx1"/>
                          </a:solidFill>
                          <a:latin typeface="+mn-lt"/>
                          <a:ea typeface="+mn-ea"/>
                          <a:cs typeface="Segoe UI Semilight"/>
                        </a:rPr>
                        <a:t>In-place sharing for Azure Blob Storage and Azure Data Lake (Gen2) </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pPr marL="0" algn="l" defTabSz="914400" rtl="0" eaLnBrk="1" latinLnBrk="0" hangingPunct="1"/>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tx1">
                        <a:alpha val="20000"/>
                      </a:schemeClr>
                    </a:solidFill>
                  </a:tcPr>
                </a:tc>
                <a:tc>
                  <a:txBody>
                    <a:bodyPr/>
                    <a:lstStyle/>
                    <a:p>
                      <a:pPr marL="0" algn="l" defTabSz="914400" rtl="0" eaLnBrk="1" latinLnBrk="0" hangingPunct="1"/>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960947609"/>
                  </a:ext>
                </a:extLst>
              </a:tr>
            </a:tbl>
          </a:graphicData>
        </a:graphic>
      </p:graphicFrame>
      <p:sp>
        <p:nvSpPr>
          <p:cNvPr id="4" name="Title 84">
            <a:extLst>
              <a:ext uri="{FF2B5EF4-FFF2-40B4-BE49-F238E27FC236}">
                <a16:creationId xmlns:a16="http://schemas.microsoft.com/office/drawing/2014/main" id="{6CA6DC97-E7B7-3742-9B12-DB71D0ECC77A}"/>
              </a:ext>
              <a:ext uri="{C183D7F6-B498-43B3-948B-1728B52AA6E4}">
                <adec:decorative xmlns:adec="http://schemas.microsoft.com/office/drawing/2017/decorative" val="1"/>
              </a:ext>
            </a:extLst>
          </p:cNvPr>
          <p:cNvSpPr txBox="1">
            <a:spLocks noGrp="1"/>
          </p:cNvSpPr>
          <p:nvPr>
            <p:ph type="title" idx="4294967295"/>
          </p:nvPr>
        </p:nvSpPr>
        <p:spPr>
          <a:xfrm>
            <a:off x="800100" y="2749550"/>
            <a:ext cx="4289425" cy="1358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0C0"/>
                </a:solidFill>
                <a:effectLst/>
                <a:uLnTx/>
                <a:uFillTx/>
                <a:latin typeface="Segoe UI Semibold"/>
                <a:ea typeface="+mn-ea"/>
                <a:cs typeface="Segoe UI" pitchFamily="34" charset="0"/>
              </a:rPr>
              <a:t>Microsoft Purview</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Features</a:t>
            </a:r>
          </a:p>
        </p:txBody>
      </p:sp>
      <p:sp>
        <p:nvSpPr>
          <p:cNvPr id="2" name="Oval 1">
            <a:extLst>
              <a:ext uri="{FF2B5EF4-FFF2-40B4-BE49-F238E27FC236}">
                <a16:creationId xmlns:a16="http://schemas.microsoft.com/office/drawing/2014/main" id="{238F89A8-24C2-FB45-A98C-3941A0608A63}"/>
              </a:ext>
              <a:ext uri="{C183D7F6-B498-43B3-948B-1728B52AA6E4}">
                <adec:decorative xmlns:adec="http://schemas.microsoft.com/office/drawing/2017/decorative" val="1"/>
              </a:ext>
            </a:extLst>
          </p:cNvPr>
          <p:cNvSpPr/>
          <p:nvPr/>
        </p:nvSpPr>
        <p:spPr bwMode="auto">
          <a:xfrm>
            <a:off x="9860675" y="68179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A6F489F8-3220-7045-A7C7-A6EAF1F8B88A}"/>
              </a:ext>
              <a:ext uri="{C183D7F6-B498-43B3-948B-1728B52AA6E4}">
                <adec:decorative xmlns:adec="http://schemas.microsoft.com/office/drawing/2017/decorative" val="1"/>
              </a:ext>
            </a:extLst>
          </p:cNvPr>
          <p:cNvSpPr/>
          <p:nvPr/>
        </p:nvSpPr>
        <p:spPr bwMode="auto">
          <a:xfrm>
            <a:off x="9860675" y="1013364"/>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D048C282-AD2F-1440-8978-9B208E273AC7}"/>
              </a:ext>
              <a:ext uri="{C183D7F6-B498-43B3-948B-1728B52AA6E4}">
                <adec:decorative xmlns:adec="http://schemas.microsoft.com/office/drawing/2017/decorative" val="1"/>
              </a:ext>
            </a:extLst>
          </p:cNvPr>
          <p:cNvSpPr/>
          <p:nvPr/>
        </p:nvSpPr>
        <p:spPr bwMode="auto">
          <a:xfrm>
            <a:off x="9860675" y="130799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1D800E0C-58F4-0849-8E89-A49DC3F3A4ED}"/>
              </a:ext>
              <a:ext uri="{C183D7F6-B498-43B3-948B-1728B52AA6E4}">
                <adec:decorative xmlns:adec="http://schemas.microsoft.com/office/drawing/2017/decorative" val="1"/>
              </a:ext>
            </a:extLst>
          </p:cNvPr>
          <p:cNvSpPr/>
          <p:nvPr/>
        </p:nvSpPr>
        <p:spPr bwMode="auto">
          <a:xfrm>
            <a:off x="9860675" y="3632991"/>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C6AC7B99-5F93-0941-AA95-B5A3C7E88C91}"/>
              </a:ext>
              <a:ext uri="{C183D7F6-B498-43B3-948B-1728B52AA6E4}">
                <adec:decorative xmlns:adec="http://schemas.microsoft.com/office/drawing/2017/decorative" val="1"/>
              </a:ext>
            </a:extLst>
          </p:cNvPr>
          <p:cNvSpPr/>
          <p:nvPr/>
        </p:nvSpPr>
        <p:spPr bwMode="auto">
          <a:xfrm>
            <a:off x="9860675" y="2669330"/>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86181AC-9B57-074C-B15C-A6668A83C83F}"/>
              </a:ext>
              <a:ext uri="{C183D7F6-B498-43B3-948B-1728B52AA6E4}">
                <adec:decorative xmlns:adec="http://schemas.microsoft.com/office/drawing/2017/decorative" val="1"/>
              </a:ext>
            </a:extLst>
          </p:cNvPr>
          <p:cNvSpPr/>
          <p:nvPr/>
        </p:nvSpPr>
        <p:spPr bwMode="auto">
          <a:xfrm>
            <a:off x="9860675" y="297587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54B94A3-5D55-5C45-B7D9-E17A1B35C2AA}"/>
              </a:ext>
              <a:ext uri="{C183D7F6-B498-43B3-948B-1728B52AA6E4}">
                <adec:decorative xmlns:adec="http://schemas.microsoft.com/office/drawing/2017/decorative" val="1"/>
              </a:ext>
            </a:extLst>
          </p:cNvPr>
          <p:cNvSpPr/>
          <p:nvPr/>
        </p:nvSpPr>
        <p:spPr bwMode="auto">
          <a:xfrm>
            <a:off x="9860675" y="3897313"/>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4CBCF94-AB3F-D940-8D66-01B54110C065}"/>
              </a:ext>
              <a:ext uri="{C183D7F6-B498-43B3-948B-1728B52AA6E4}">
                <adec:decorative xmlns:adec="http://schemas.microsoft.com/office/drawing/2017/decorative" val="1"/>
              </a:ext>
            </a:extLst>
          </p:cNvPr>
          <p:cNvSpPr/>
          <p:nvPr/>
        </p:nvSpPr>
        <p:spPr bwMode="auto">
          <a:xfrm>
            <a:off x="9860675" y="416927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B9B04FAF-C535-9745-A96A-B77F8903CA30}"/>
              </a:ext>
              <a:ext uri="{C183D7F6-B498-43B3-948B-1728B52AA6E4}">
                <adec:decorative xmlns:adec="http://schemas.microsoft.com/office/drawing/2017/decorative" val="1"/>
              </a:ext>
            </a:extLst>
          </p:cNvPr>
          <p:cNvSpPr/>
          <p:nvPr/>
        </p:nvSpPr>
        <p:spPr bwMode="auto">
          <a:xfrm>
            <a:off x="9860675" y="444844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6DA8CE4E-1F32-43AE-9B30-C6CAA7A552F0}"/>
              </a:ext>
              <a:ext uri="{C183D7F6-B498-43B3-948B-1728B52AA6E4}">
                <adec:decorative xmlns:adec="http://schemas.microsoft.com/office/drawing/2017/decorative" val="1"/>
              </a:ext>
            </a:extLst>
          </p:cNvPr>
          <p:cNvSpPr/>
          <p:nvPr/>
        </p:nvSpPr>
        <p:spPr bwMode="auto">
          <a:xfrm>
            <a:off x="9860675" y="479780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ACAB3F8D-F683-4A0E-9960-4A9E763864F7}"/>
              </a:ext>
              <a:ext uri="{C183D7F6-B498-43B3-948B-1728B52AA6E4}">
                <adec:decorative xmlns:adec="http://schemas.microsoft.com/office/drawing/2017/decorative" val="1"/>
              </a:ext>
            </a:extLst>
          </p:cNvPr>
          <p:cNvSpPr/>
          <p:nvPr/>
        </p:nvSpPr>
        <p:spPr bwMode="auto">
          <a:xfrm>
            <a:off x="11223378" y="595828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7404C09A-213D-412F-A21F-A7982B6035EB}"/>
              </a:ext>
              <a:ext uri="{C183D7F6-B498-43B3-948B-1728B52AA6E4}">
                <adec:decorative xmlns:adec="http://schemas.microsoft.com/office/drawing/2017/decorative" val="1"/>
              </a:ext>
            </a:extLst>
          </p:cNvPr>
          <p:cNvSpPr/>
          <p:nvPr/>
        </p:nvSpPr>
        <p:spPr bwMode="auto">
          <a:xfrm>
            <a:off x="11229821" y="6562166"/>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62DB8660-301F-40E8-939A-9B224F4862F2}"/>
              </a:ext>
              <a:ext uri="{C183D7F6-B498-43B3-948B-1728B52AA6E4}">
                <adec:decorative xmlns:adec="http://schemas.microsoft.com/office/drawing/2017/decorative" val="1"/>
              </a:ext>
            </a:extLst>
          </p:cNvPr>
          <p:cNvSpPr/>
          <p:nvPr/>
        </p:nvSpPr>
        <p:spPr bwMode="auto">
          <a:xfrm>
            <a:off x="9860675" y="2375894"/>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zure logo">
            <a:extLst>
              <a:ext uri="{FF2B5EF4-FFF2-40B4-BE49-F238E27FC236}">
                <a16:creationId xmlns:a16="http://schemas.microsoft.com/office/drawing/2014/main" id="{5F054174-334E-A3FD-EFED-ED4572C926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
        <p:nvSpPr>
          <p:cNvPr id="18" name="Oval 17">
            <a:extLst>
              <a:ext uri="{FF2B5EF4-FFF2-40B4-BE49-F238E27FC236}">
                <a16:creationId xmlns:a16="http://schemas.microsoft.com/office/drawing/2014/main" id="{C9E6C38F-6B80-104E-FA1D-6B5E4E2AE21B}"/>
              </a:ext>
              <a:ext uri="{C183D7F6-B498-43B3-948B-1728B52AA6E4}">
                <adec:decorative xmlns:adec="http://schemas.microsoft.com/office/drawing/2017/decorative" val="1"/>
              </a:ext>
            </a:extLst>
          </p:cNvPr>
          <p:cNvSpPr/>
          <p:nvPr/>
        </p:nvSpPr>
        <p:spPr bwMode="auto">
          <a:xfrm>
            <a:off x="9860675" y="515201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358B915E-5889-86F6-B22F-54CF26DCC533}"/>
              </a:ext>
              <a:ext uri="{C183D7F6-B498-43B3-948B-1728B52AA6E4}">
                <adec:decorative xmlns:adec="http://schemas.microsoft.com/office/drawing/2017/decorative" val="1"/>
              </a:ext>
            </a:extLst>
          </p:cNvPr>
          <p:cNvSpPr/>
          <p:nvPr/>
        </p:nvSpPr>
        <p:spPr bwMode="auto">
          <a:xfrm>
            <a:off x="9860675" y="163575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5914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5EB06D-9B52-9E4A-AD75-856839FAC8E2}"/>
              </a:ext>
              <a:ext uri="{C183D7F6-B498-43B3-948B-1728B52AA6E4}">
                <adec:decorative xmlns:adec="http://schemas.microsoft.com/office/drawing/2017/decorative" val="1"/>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13721" t="5467" r="3144" b="24369"/>
          <a:stretch/>
        </p:blipFill>
        <p:spPr>
          <a:xfrm>
            <a:off x="-675" y="0"/>
            <a:ext cx="12192673" cy="6857497"/>
          </a:xfrm>
          <a:prstGeom prst="rect">
            <a:avLst/>
          </a:prstGeom>
          <a:solidFill>
            <a:schemeClr val="bg1"/>
          </a:solidFill>
        </p:spPr>
      </p:pic>
      <p:sp>
        <p:nvSpPr>
          <p:cNvPr id="4" name="Rectangle 3">
            <a:extLst>
              <a:ext uri="{FF2B5EF4-FFF2-40B4-BE49-F238E27FC236}">
                <a16:creationId xmlns:a16="http://schemas.microsoft.com/office/drawing/2014/main" id="{12CDAE09-33BB-BE41-AE11-448D2D2EC55F}"/>
              </a:ext>
              <a:ext uri="{C183D7F6-B498-43B3-948B-1728B52AA6E4}">
                <adec:decorative xmlns:adec="http://schemas.microsoft.com/office/drawing/2017/decorative" val="1"/>
              </a:ext>
            </a:extLst>
          </p:cNvPr>
          <p:cNvSpPr/>
          <p:nvPr/>
        </p:nvSpPr>
        <p:spPr>
          <a:xfrm>
            <a:off x="1854190" y="1798320"/>
            <a:ext cx="8483620" cy="393192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4">
            <a:extLst>
              <a:ext uri="{FF2B5EF4-FFF2-40B4-BE49-F238E27FC236}">
                <a16:creationId xmlns:a16="http://schemas.microsoft.com/office/drawing/2014/main" id="{DFBED777-5A82-894A-A347-ABC803F73530}"/>
              </a:ext>
              <a:ext uri="{C183D7F6-B498-43B3-948B-1728B52AA6E4}">
                <adec:decorative xmlns:adec="http://schemas.microsoft.com/office/drawing/2017/decorative" val="1"/>
              </a:ext>
            </a:extLst>
          </p:cNvPr>
          <p:cNvSpPr txBox="1">
            <a:spLocks/>
          </p:cNvSpPr>
          <p:nvPr/>
        </p:nvSpPr>
        <p:spPr>
          <a:xfrm>
            <a:off x="3787980" y="4559228"/>
            <a:ext cx="4617200" cy="296060"/>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b="0" i="0" kern="1200" spc="100" baseline="0">
                <a:solidFill>
                  <a:srgbClr val="243A5E"/>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a:solidFill>
                  <a:schemeClr val="tx1"/>
                </a:solidFill>
                <a:latin typeface="Segoe UI Semibold" panose="020B0502040204020203" pitchFamily="34" charset="0"/>
                <a:cs typeface="Segoe UI Semibold" panose="020B0502040204020203" pitchFamily="34" charset="0"/>
              </a:rPr>
              <a:t>ANDREW ISENMAN  |  </a:t>
            </a:r>
            <a:r>
              <a:rPr lang="en-US" spc="0">
                <a:solidFill>
                  <a:schemeClr val="tx1"/>
                </a:solidFill>
              </a:rPr>
              <a:t>Head of Technology: Cloud and Data</a:t>
            </a:r>
          </a:p>
          <a:p>
            <a:pPr algn="ctr"/>
            <a:endParaRPr lang="en-US" b="1">
              <a:solidFill>
                <a:schemeClr val="tx1"/>
              </a:solidFill>
              <a:latin typeface="Segoe UI Semibold" panose="020B0502040204020203" pitchFamily="34" charset="0"/>
              <a:cs typeface="Segoe UI Semibold" panose="020B0502040204020203" pitchFamily="34" charset="0"/>
            </a:endParaRPr>
          </a:p>
        </p:txBody>
      </p:sp>
      <p:sp>
        <p:nvSpPr>
          <p:cNvPr id="16" name="Content Placeholder 3">
            <a:extLst>
              <a:ext uri="{FF2B5EF4-FFF2-40B4-BE49-F238E27FC236}">
                <a16:creationId xmlns:a16="http://schemas.microsoft.com/office/drawing/2014/main" id="{5DA1A68B-B568-0942-907B-C404691E6C65}"/>
              </a:ext>
              <a:ext uri="{C183D7F6-B498-43B3-948B-1728B52AA6E4}">
                <adec:decorative xmlns:adec="http://schemas.microsoft.com/office/drawing/2017/decorative" val="1"/>
              </a:ext>
            </a:extLst>
          </p:cNvPr>
          <p:cNvSpPr txBox="1">
            <a:spLocks noGrp="1"/>
          </p:cNvSpPr>
          <p:nvPr>
            <p:ph type="title"/>
          </p:nvPr>
        </p:nvSpPr>
        <p:spPr>
          <a:xfrm>
            <a:off x="2225842" y="2123301"/>
            <a:ext cx="741145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Purview not only addresses the governance needs of our ambitious data estate, but the latest discovery features and simple UI will empower our analyst community to search and quickly understand the data across Heathrow. The ability to easily discover assets and browse lineage will ensure we follow </a:t>
            </a:r>
            <a:r>
              <a:rPr kumimoji="0" lang="en-US" sz="1800" b="0" i="0" u="sng"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trusted</a:t>
            </a: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data across the enterprise based on common data standards, driving us to be more data-driven and efficient.</a:t>
            </a: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pic>
        <p:nvPicPr>
          <p:cNvPr id="5122" name="Picture 2">
            <a:extLst>
              <a:ext uri="{FF2B5EF4-FFF2-40B4-BE49-F238E27FC236}">
                <a16:creationId xmlns:a16="http://schemas.microsoft.com/office/drawing/2014/main" id="{9B4737F0-7EF3-431E-85A1-F7F249FF9861}"/>
              </a:ext>
              <a:ext uri="{C183D7F6-B498-43B3-948B-1728B52AA6E4}">
                <adec:decorative xmlns:adec="http://schemas.microsoft.com/office/drawing/2017/decorative" val="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106048" y="4931296"/>
            <a:ext cx="1993232" cy="996616"/>
          </a:xfrm>
          <a:prstGeom prst="rect">
            <a:avLst/>
          </a:prstGeom>
          <a:noFill/>
        </p:spPr>
      </p:pic>
      <p:sp>
        <p:nvSpPr>
          <p:cNvPr id="11" name="Title 4">
            <a:extLst>
              <a:ext uri="{FF2B5EF4-FFF2-40B4-BE49-F238E27FC236}">
                <a16:creationId xmlns:a16="http://schemas.microsoft.com/office/drawing/2014/main" id="{E698958B-4DB5-4F16-BCF1-0B6FB09D44D9}"/>
              </a:ext>
              <a:ext uri="{C183D7F6-B498-43B3-948B-1728B52AA6E4}">
                <adec:decorative xmlns:adec="http://schemas.microsoft.com/office/drawing/2017/decorative" val="1"/>
              </a:ext>
            </a:extLst>
          </p:cNvPr>
          <p:cNvSpPr txBox="1">
            <a:spLocks/>
          </p:cNvSpPr>
          <p:nvPr/>
        </p:nvSpPr>
        <p:spPr>
          <a:xfrm>
            <a:off x="588963" y="457200"/>
            <a:ext cx="1101725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Microsoft Purview </a:t>
            </a:r>
            <a:r>
              <a:rPr lang="en-US">
                <a:solidFill>
                  <a:schemeClr val="accent2"/>
                </a:solidFill>
              </a:rPr>
              <a:t>Customer Spotlight</a:t>
            </a:r>
          </a:p>
        </p:txBody>
      </p:sp>
      <p:pic>
        <p:nvPicPr>
          <p:cNvPr id="3" name="Picture 2" descr="Azure logo">
            <a:extLst>
              <a:ext uri="{FF2B5EF4-FFF2-40B4-BE49-F238E27FC236}">
                <a16:creationId xmlns:a16="http://schemas.microsoft.com/office/drawing/2014/main" id="{D6725A26-1FBD-36D9-4A69-86F4B4DF3F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81117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8FBC3B-FA91-497D-922E-DA55D9ED8B9D}"/>
              </a:ext>
              <a:ext uri="{C183D7F6-B498-43B3-948B-1728B52AA6E4}">
                <adec:decorative xmlns:adec="http://schemas.microsoft.com/office/drawing/2017/decorative" val="1"/>
              </a:ext>
            </a:extLst>
          </p:cNvPr>
          <p:cNvSpPr>
            <a:spLocks noGrp="1"/>
          </p:cNvSpPr>
          <p:nvPr>
            <p:ph type="title"/>
          </p:nvPr>
        </p:nvSpPr>
        <p:spPr>
          <a:xfrm>
            <a:off x="588963" y="457200"/>
            <a:ext cx="11017250" cy="553998"/>
          </a:xfrm>
        </p:spPr>
        <p:txBody>
          <a:bodyPr/>
          <a:lstStyle/>
          <a:p>
            <a:r>
              <a:rPr lang="en-US"/>
              <a:t>Microsoft Purview </a:t>
            </a:r>
            <a:r>
              <a:rPr lang="en-US">
                <a:solidFill>
                  <a:schemeClr val="accent2"/>
                </a:solidFill>
              </a:rPr>
              <a:t>Trusted Partners</a:t>
            </a:r>
          </a:p>
        </p:txBody>
      </p:sp>
      <p:pic>
        <p:nvPicPr>
          <p:cNvPr id="7" name="Picture 6">
            <a:extLst>
              <a:ext uri="{FF2B5EF4-FFF2-40B4-BE49-F238E27FC236}">
                <a16:creationId xmlns:a16="http://schemas.microsoft.com/office/drawing/2014/main" id="{EEBEEE82-FE44-4482-90CD-17D7938ACC25}"/>
              </a:ext>
              <a:ext uri="{C183D7F6-B498-43B3-948B-1728B52AA6E4}">
                <adec:decorative xmlns:adec="http://schemas.microsoft.com/office/drawing/2017/decorative" val="1"/>
              </a:ext>
            </a:extLst>
          </p:cNvPr>
          <p:cNvPicPr>
            <a:picLocks noChangeAspect="1"/>
          </p:cNvPicPr>
          <p:nvPr/>
        </p:nvPicPr>
        <p:blipFill rotWithShape="1">
          <a:blip r:embed="rId3" cstate="print">
            <a:clrChange>
              <a:clrFrom>
                <a:srgbClr val="FEFEFE"/>
              </a:clrFrom>
              <a:clrTo>
                <a:srgbClr val="FEFEFE">
                  <a:alpha val="0"/>
                </a:srgbClr>
              </a:clrTo>
            </a:clrChange>
            <a:biLevel thresh="25000"/>
            <a:extLst>
              <a:ext uri="{28A0092B-C50C-407E-A947-70E740481C1C}">
                <a14:useLocalDpi xmlns:a14="http://schemas.microsoft.com/office/drawing/2010/main" val="0"/>
              </a:ext>
            </a:extLst>
          </a:blip>
          <a:srcRect l="16721" t="25202" r="16644" b="26656"/>
          <a:stretch/>
        </p:blipFill>
        <p:spPr>
          <a:xfrm>
            <a:off x="6716429" y="1730317"/>
            <a:ext cx="1574989" cy="757428"/>
          </a:xfrm>
          <a:prstGeom prst="rect">
            <a:avLst/>
          </a:prstGeom>
        </p:spPr>
      </p:pic>
      <p:pic>
        <p:nvPicPr>
          <p:cNvPr id="8" name="Picture 7">
            <a:extLst>
              <a:ext uri="{FF2B5EF4-FFF2-40B4-BE49-F238E27FC236}">
                <a16:creationId xmlns:a16="http://schemas.microsoft.com/office/drawing/2014/main" id="{F91875B0-DC73-4478-A066-FE53D5536989}"/>
              </a:ext>
              <a:ext uri="{C183D7F6-B498-43B3-948B-1728B52AA6E4}">
                <adec:decorative xmlns:adec="http://schemas.microsoft.com/office/drawing/2017/decorative" val="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9459146" y="5162225"/>
            <a:ext cx="1902428" cy="342437"/>
          </a:xfrm>
          <a:prstGeom prst="rect">
            <a:avLst/>
          </a:prstGeom>
        </p:spPr>
      </p:pic>
      <p:pic>
        <p:nvPicPr>
          <p:cNvPr id="9" name="Picture 8">
            <a:extLst>
              <a:ext uri="{FF2B5EF4-FFF2-40B4-BE49-F238E27FC236}">
                <a16:creationId xmlns:a16="http://schemas.microsoft.com/office/drawing/2014/main" id="{BD245173-3406-445F-9AA3-0E18FB5D4EC6}"/>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0941" y="1811399"/>
            <a:ext cx="2058838" cy="543765"/>
          </a:xfrm>
          <a:prstGeom prst="rect">
            <a:avLst/>
          </a:prstGeom>
        </p:spPr>
      </p:pic>
      <p:pic>
        <p:nvPicPr>
          <p:cNvPr id="11" name="Picture 10">
            <a:extLst>
              <a:ext uri="{FF2B5EF4-FFF2-40B4-BE49-F238E27FC236}">
                <a16:creationId xmlns:a16="http://schemas.microsoft.com/office/drawing/2014/main" id="{FD2EB196-6D32-4467-8352-02F0D71A5C54}"/>
              </a:ext>
              <a:ext uri="{C183D7F6-B498-43B3-948B-1728B52AA6E4}">
                <adec:decorative xmlns:adec="http://schemas.microsoft.com/office/drawing/2017/decorative" val="1"/>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65000"/>
                    </a14:imgEffect>
                  </a14:imgLayer>
                </a14:imgProps>
              </a:ext>
              <a:ext uri="{28A0092B-C50C-407E-A947-70E740481C1C}">
                <a14:useLocalDpi xmlns:a14="http://schemas.microsoft.com/office/drawing/2010/main" val="0"/>
              </a:ext>
            </a:extLst>
          </a:blip>
          <a:stretch>
            <a:fillRect/>
          </a:stretch>
        </p:blipFill>
        <p:spPr>
          <a:xfrm>
            <a:off x="7992359" y="3435137"/>
            <a:ext cx="1866355" cy="396987"/>
          </a:xfrm>
          <a:prstGeom prst="rect">
            <a:avLst/>
          </a:prstGeom>
        </p:spPr>
      </p:pic>
      <p:pic>
        <p:nvPicPr>
          <p:cNvPr id="13" name="Picture 12">
            <a:extLst>
              <a:ext uri="{FF2B5EF4-FFF2-40B4-BE49-F238E27FC236}">
                <a16:creationId xmlns:a16="http://schemas.microsoft.com/office/drawing/2014/main" id="{6CE62994-9465-4C49-AD35-5BB5942C7086}"/>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9649" t="24685" r="15113" b="25628"/>
          <a:stretch/>
        </p:blipFill>
        <p:spPr>
          <a:xfrm>
            <a:off x="836407" y="4962378"/>
            <a:ext cx="1498725" cy="731140"/>
          </a:xfrm>
          <a:prstGeom prst="rect">
            <a:avLst/>
          </a:prstGeom>
        </p:spPr>
      </p:pic>
      <p:pic>
        <p:nvPicPr>
          <p:cNvPr id="15" name="Picture 14">
            <a:extLst>
              <a:ext uri="{FF2B5EF4-FFF2-40B4-BE49-F238E27FC236}">
                <a16:creationId xmlns:a16="http://schemas.microsoft.com/office/drawing/2014/main" id="{3E1D5EDA-CD73-469D-BE68-79297D905256}"/>
              </a:ext>
              <a:ext uri="{C183D7F6-B498-43B3-948B-1728B52AA6E4}">
                <adec:decorative xmlns:adec="http://schemas.microsoft.com/office/drawing/2017/decorative" val="1"/>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7567" y="3384355"/>
            <a:ext cx="1350334" cy="498550"/>
          </a:xfrm>
          <a:prstGeom prst="rect">
            <a:avLst/>
          </a:prstGeom>
        </p:spPr>
      </p:pic>
      <p:pic>
        <p:nvPicPr>
          <p:cNvPr id="19" name="Picture 18">
            <a:extLst>
              <a:ext uri="{FF2B5EF4-FFF2-40B4-BE49-F238E27FC236}">
                <a16:creationId xmlns:a16="http://schemas.microsoft.com/office/drawing/2014/main" id="{51B62A4C-72FE-4D3F-B079-A2F8408C6847}"/>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395606" y="5162225"/>
            <a:ext cx="2216635" cy="470365"/>
          </a:xfrm>
          <a:prstGeom prst="rect">
            <a:avLst/>
          </a:prstGeom>
        </p:spPr>
      </p:pic>
      <p:pic>
        <p:nvPicPr>
          <p:cNvPr id="21" name="Picture 20">
            <a:extLst>
              <a:ext uri="{FF2B5EF4-FFF2-40B4-BE49-F238E27FC236}">
                <a16:creationId xmlns:a16="http://schemas.microsoft.com/office/drawing/2014/main" id="{95E5C4A5-163E-4677-82B6-341079FEE2C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2899821" y="3305144"/>
            <a:ext cx="2266871" cy="656972"/>
          </a:xfrm>
          <a:prstGeom prst="rect">
            <a:avLst/>
          </a:prstGeom>
        </p:spPr>
      </p:pic>
      <p:pic>
        <p:nvPicPr>
          <p:cNvPr id="25" name="Picture 24">
            <a:extLst>
              <a:ext uri="{FF2B5EF4-FFF2-40B4-BE49-F238E27FC236}">
                <a16:creationId xmlns:a16="http://schemas.microsoft.com/office/drawing/2014/main" id="{ECEB61FF-9D51-42D6-81A1-027446172D92}"/>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102663" y="3181114"/>
            <a:ext cx="1128351" cy="905032"/>
          </a:xfrm>
          <a:prstGeom prst="rect">
            <a:avLst/>
          </a:prstGeom>
        </p:spPr>
      </p:pic>
      <p:pic>
        <p:nvPicPr>
          <p:cNvPr id="29" name="Picture 28">
            <a:extLst>
              <a:ext uri="{FF2B5EF4-FFF2-40B4-BE49-F238E27FC236}">
                <a16:creationId xmlns:a16="http://schemas.microsoft.com/office/drawing/2014/main" id="{8819F5BF-B6A9-4D24-8FBE-3E436BFE9E1A}"/>
              </a:ext>
              <a:ext uri="{C183D7F6-B498-43B3-948B-1728B52AA6E4}">
                <adec:decorative xmlns:adec="http://schemas.microsoft.com/office/drawing/2017/decorative" val="1"/>
              </a:ext>
            </a:extLst>
          </p:cNvPr>
          <p:cNvPicPr>
            <a:picLocks noChangeAspect="1"/>
          </p:cNvPicPr>
          <p:nvPr/>
        </p:nvPicPr>
        <p:blipFill>
          <a:blip r:embed="rId14">
            <a:biLevel thresh="25000"/>
          </a:blip>
          <a:stretch>
            <a:fillRect/>
          </a:stretch>
        </p:blipFill>
        <p:spPr>
          <a:xfrm>
            <a:off x="3496848" y="5034867"/>
            <a:ext cx="1783768" cy="576209"/>
          </a:xfrm>
          <a:prstGeom prst="rect">
            <a:avLst/>
          </a:prstGeom>
        </p:spPr>
      </p:pic>
      <p:pic>
        <p:nvPicPr>
          <p:cNvPr id="31" name="Picture 2">
            <a:extLst>
              <a:ext uri="{FF2B5EF4-FFF2-40B4-BE49-F238E27FC236}">
                <a16:creationId xmlns:a16="http://schemas.microsoft.com/office/drawing/2014/main" id="{1CA1E479-DFAA-4C94-A961-74016E7E61C6}"/>
              </a:ext>
              <a:ext uri="{C183D7F6-B498-43B3-948B-1728B52AA6E4}">
                <adec:decorative xmlns:adec="http://schemas.microsoft.com/office/drawing/2017/decorative" val="1"/>
              </a:ext>
            </a:extLst>
          </p:cNvPr>
          <p:cNvPicPr>
            <a:picLocks noChangeAspect="1" noChangeArrowheads="1"/>
          </p:cNvPicPr>
          <p:nvPr/>
        </p:nvPicPr>
        <p:blipFill rotWithShape="1">
          <a:blip r:embed="rId15" cstate="print">
            <a:biLevel thresh="25000"/>
            <a:extLst>
              <a:ext uri="{28A0092B-C50C-407E-A947-70E740481C1C}">
                <a14:useLocalDpi xmlns:a14="http://schemas.microsoft.com/office/drawing/2010/main" val="0"/>
              </a:ext>
            </a:extLst>
          </a:blip>
          <a:srcRect l="24000" t="32472" r="11465" b="36513"/>
          <a:stretch/>
        </p:blipFill>
        <p:spPr bwMode="auto">
          <a:xfrm>
            <a:off x="3443446" y="1811399"/>
            <a:ext cx="2181521" cy="698946"/>
          </a:xfrm>
          <a:prstGeom prst="rect">
            <a:avLst/>
          </a:prstGeom>
          <a:noFill/>
        </p:spPr>
      </p:pic>
      <p:pic>
        <p:nvPicPr>
          <p:cNvPr id="33" name="Picture 2">
            <a:extLst>
              <a:ext uri="{FF2B5EF4-FFF2-40B4-BE49-F238E27FC236}">
                <a16:creationId xmlns:a16="http://schemas.microsoft.com/office/drawing/2014/main" id="{CF7AD120-E860-4BA0-852A-D7A600CFAA45}"/>
              </a:ext>
              <a:ext uri="{C183D7F6-B498-43B3-948B-1728B52AA6E4}">
                <adec:decorative xmlns:adec="http://schemas.microsoft.com/office/drawing/2017/decorative" val="1"/>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10818061" y="3221824"/>
            <a:ext cx="823613" cy="823613"/>
          </a:xfrm>
          <a:prstGeom prst="rect">
            <a:avLst/>
          </a:prstGeom>
          <a:noFill/>
        </p:spPr>
      </p:pic>
      <p:pic>
        <p:nvPicPr>
          <p:cNvPr id="4" name="Picture 3">
            <a:extLst>
              <a:ext uri="{FF2B5EF4-FFF2-40B4-BE49-F238E27FC236}">
                <a16:creationId xmlns:a16="http://schemas.microsoft.com/office/drawing/2014/main" id="{E09CFAF8-D172-46F5-AA2A-17A90AD42B2A}"/>
              </a:ext>
              <a:ext uri="{C183D7F6-B498-43B3-948B-1728B52AA6E4}">
                <adec:decorative xmlns:adec="http://schemas.microsoft.com/office/drawing/2017/decorative" val="1"/>
              </a:ext>
            </a:extLst>
          </p:cNvPr>
          <p:cNvPicPr>
            <a:picLocks noChangeAspect="1"/>
          </p:cNvPicPr>
          <p:nvPr/>
        </p:nvPicPr>
        <p:blipFill>
          <a:blip r:embed="rId17">
            <a:biLevel thresh="25000"/>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7719" y="1885168"/>
            <a:ext cx="1816100" cy="476727"/>
          </a:xfrm>
          <a:prstGeom prst="rect">
            <a:avLst/>
          </a:prstGeom>
        </p:spPr>
      </p:pic>
      <p:pic>
        <p:nvPicPr>
          <p:cNvPr id="3" name="Picture 2" descr="Azure logo">
            <a:extLst>
              <a:ext uri="{FF2B5EF4-FFF2-40B4-BE49-F238E27FC236}">
                <a16:creationId xmlns:a16="http://schemas.microsoft.com/office/drawing/2014/main" id="{F418F5CA-1EFF-C386-FD96-A313EA595908}"/>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85628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52239-E1A2-4FF8-ADE7-868353CF5C89}"/>
              </a:ext>
              <a:ext uri="{C183D7F6-B498-43B3-948B-1728B52AA6E4}">
                <adec:decorative xmlns:adec="http://schemas.microsoft.com/office/drawing/2017/decorative" val="1"/>
              </a:ext>
            </a:extLst>
          </p:cNvPr>
          <p:cNvSpPr txBox="1">
            <a:spLocks noGrp="1"/>
          </p:cNvSpPr>
          <p:nvPr>
            <p:ph type="title" idx="4294967295"/>
          </p:nvPr>
        </p:nvSpPr>
        <p:spPr>
          <a:xfrm>
            <a:off x="387275" y="6239436"/>
            <a:ext cx="10962042" cy="4906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71591257-5EB8-465D-B08A-5757B245244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968251" y="2750539"/>
            <a:ext cx="2296503" cy="490647"/>
          </a:xfrm>
          <a:prstGeom prst="rect">
            <a:avLst/>
          </a:prstGeom>
        </p:spPr>
      </p:pic>
    </p:spTree>
    <p:extLst>
      <p:ext uri="{BB962C8B-B14F-4D97-AF65-F5344CB8AC3E}">
        <p14:creationId xmlns:p14="http://schemas.microsoft.com/office/powerpoint/2010/main" val="936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p:txBody>
          <a:bodyPr/>
          <a:lstStyle/>
          <a:p>
            <a:r>
              <a:rPr lang="en-US"/>
              <a:t>Today’s </a:t>
            </a:r>
            <a:br>
              <a:rPr lang="en-US"/>
            </a:br>
            <a:r>
              <a:rPr lang="en-US"/>
              <a:t>data realities</a:t>
            </a:r>
          </a:p>
        </p:txBody>
      </p:sp>
      <p:sp>
        <p:nvSpPr>
          <p:cNvPr id="3" name="Title 1">
            <a:extLst>
              <a:ext uri="{FF2B5EF4-FFF2-40B4-BE49-F238E27FC236}">
                <a16:creationId xmlns:a16="http://schemas.microsoft.com/office/drawing/2014/main" id="{9A545FEF-6F80-4E8B-46AC-251D9C77DE9F}"/>
              </a:ext>
              <a:ext uri="{C183D7F6-B498-43B3-948B-1728B52AA6E4}">
                <adec:decorative xmlns:adec="http://schemas.microsoft.com/office/drawing/2017/decorative" val="1"/>
              </a:ext>
            </a:extLst>
          </p:cNvPr>
          <p:cNvSpPr txBox="1">
            <a:spLocks/>
          </p:cNvSpPr>
          <p:nvPr/>
        </p:nvSpPr>
        <p:spPr>
          <a:xfrm>
            <a:off x="612266" y="396448"/>
            <a:ext cx="5009830"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endParaRPr lang="en-US"/>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 </a:t>
            </a:r>
            <a:r>
              <a:rPr lang="en-US" sz="2000">
                <a:gradFill>
                  <a:gsLst>
                    <a:gs pos="98947">
                      <a:srgbClr val="50E6FF"/>
                    </a:gs>
                    <a:gs pos="74000">
                      <a:srgbClr val="50E6FF"/>
                    </a:gs>
                  </a:gsLst>
                  <a:lin ang="18900000" scaled="1"/>
                </a:gradFill>
                <a:latin typeface="Segoe UI Semibold"/>
                <a:cs typeface="+mn-cs"/>
              </a:rPr>
              <a:t>data</a:t>
            </a:r>
            <a:r>
              <a:rPr lang="en-US" sz="2000">
                <a:gradFill>
                  <a:gsLst>
                    <a:gs pos="97895">
                      <a:srgbClr val="FFFFFF"/>
                    </a:gs>
                    <a:gs pos="50000">
                      <a:srgbClr val="FFFFFF"/>
                    </a:gs>
                  </a:gsLst>
                  <a:lin ang="18900000" scaled="1"/>
                </a:gradFill>
                <a:latin typeface="Segoe UI Semibold"/>
                <a:cs typeface="+mn-cs"/>
              </a:rPr>
              <a:t> do I have?</a:t>
            </a:r>
            <a:endParaRPr lang="en-US"/>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Is it </a:t>
            </a:r>
            <a:r>
              <a:rPr lang="en-US" sz="2000">
                <a:gradFill>
                  <a:gsLst>
                    <a:gs pos="98947">
                      <a:srgbClr val="50E6FF"/>
                    </a:gs>
                    <a:gs pos="74000">
                      <a:srgbClr val="50E6FF"/>
                    </a:gs>
                  </a:gsLst>
                  <a:lin ang="18900000" scaled="1"/>
                </a:gradFill>
                <a:latin typeface="Segoe UI Semibold"/>
                <a:cs typeface="+mn-cs"/>
              </a:rPr>
              <a:t>trustworthy?</a:t>
            </a:r>
            <a:endParaRPr lang="en-US"/>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1"/>
              </a:ext>
            </a:extLst>
          </p:cNvPr>
          <p:cNvSpPr txBox="1">
            <a:spLocks/>
          </p:cNvSpPr>
          <p:nvPr/>
        </p:nvSpPr>
        <p:spPr>
          <a:xfrm>
            <a:off x="720273" y="3401998"/>
            <a:ext cx="428383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8947">
                      <a:srgbClr val="50E6FF"/>
                    </a:gs>
                    <a:gs pos="74000">
                      <a:srgbClr val="50E6FF"/>
                    </a:gs>
                  </a:gsLst>
                  <a:lin ang="18900000" scaled="1"/>
                </a:gradFill>
                <a:latin typeface="Segoe UI Semibold"/>
                <a:cs typeface="+mn-cs"/>
              </a:rPr>
              <a:t>Can people access the data</a:t>
            </a:r>
            <a:r>
              <a:rPr lang="en-US" sz="2000">
                <a:gradFill>
                  <a:gsLst>
                    <a:gs pos="97895">
                      <a:srgbClr val="FFFFFF"/>
                    </a:gs>
                    <a:gs pos="50000">
                      <a:srgbClr val="FFFFFF"/>
                    </a:gs>
                  </a:gsLst>
                  <a:lin ang="18900000" scaled="1"/>
                </a:gradFill>
                <a:latin typeface="Segoe UI Semibold"/>
                <a:cs typeface="+mn-cs"/>
              </a:rPr>
              <a:t> needed</a:t>
            </a:r>
            <a:br>
              <a:rPr lang="en-US" sz="2000">
                <a:gradFill>
                  <a:gsLst>
                    <a:gs pos="97895">
                      <a:srgbClr val="FFFFFF"/>
                    </a:gs>
                    <a:gs pos="50000">
                      <a:srgbClr val="FFFFFF"/>
                    </a:gs>
                  </a:gsLst>
                  <a:lin ang="18900000" scaled="1"/>
                </a:gradFill>
                <a:latin typeface="Segoe UI Semibold"/>
                <a:cs typeface="+mn-cs"/>
              </a:rPr>
            </a:br>
            <a:r>
              <a:rPr lang="en-US" sz="2000">
                <a:gradFill>
                  <a:gsLst>
                    <a:gs pos="97895">
                      <a:srgbClr val="FFFFFF"/>
                    </a:gs>
                    <a:gs pos="50000">
                      <a:srgbClr val="FFFFFF"/>
                    </a:gs>
                  </a:gsLst>
                  <a:lin ang="18900000" scaled="1"/>
                </a:gradFill>
                <a:latin typeface="Segoe UI Semibold"/>
                <a:cs typeface="+mn-cs"/>
              </a:rPr>
              <a:t>to make the right decisions?</a:t>
            </a:r>
            <a:endParaRPr lang="en-US"/>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How can I </a:t>
            </a:r>
            <a:r>
              <a:rPr lang="en-US" sz="2000">
                <a:gradFill>
                  <a:gsLst>
                    <a:gs pos="98947">
                      <a:srgbClr val="50E6FF"/>
                    </a:gs>
                    <a:gs pos="74000">
                      <a:srgbClr val="50E6FF"/>
                    </a:gs>
                  </a:gsLst>
                  <a:lin ang="18900000" scaled="1"/>
                </a:gradFill>
                <a:latin typeface="Segoe UI Semibold"/>
                <a:cs typeface="+mn-cs"/>
              </a:rPr>
              <a:t>enable faster</a:t>
            </a:r>
            <a:br>
              <a:rPr lang="en-US" sz="2000">
                <a:gradFill>
                  <a:gsLst>
                    <a:gs pos="98947">
                      <a:srgbClr val="50E6FF"/>
                    </a:gs>
                    <a:gs pos="74000">
                      <a:srgbClr val="50E6FF"/>
                    </a:gs>
                  </a:gsLst>
                  <a:lin ang="18900000" scaled="1"/>
                </a:gradFill>
                <a:latin typeface="Segoe UI Semibold"/>
                <a:cs typeface="+mn-cs"/>
              </a:rPr>
            </a:br>
            <a:r>
              <a:rPr lang="en-US" sz="2000">
                <a:gradFill>
                  <a:gsLst>
                    <a:gs pos="98947">
                      <a:srgbClr val="50E6FF"/>
                    </a:gs>
                    <a:gs pos="74000">
                      <a:srgbClr val="50E6FF"/>
                    </a:gs>
                  </a:gsLst>
                  <a:lin ang="18900000" scaled="1"/>
                </a:gradFill>
                <a:latin typeface="Segoe UI Semibold"/>
                <a:cs typeface="+mn-cs"/>
              </a:rPr>
              <a:t>business insights?</a:t>
            </a:r>
            <a:endParaRPr lang="en-US"/>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What’s my </a:t>
            </a:r>
            <a:r>
              <a:rPr lang="en-US" sz="2000">
                <a:gradFill>
                  <a:gsLst>
                    <a:gs pos="98947">
                      <a:srgbClr val="50E6FF"/>
                    </a:gs>
                    <a:gs pos="74000">
                      <a:srgbClr val="50E6FF"/>
                    </a:gs>
                  </a:gsLst>
                  <a:lin ang="18900000" scaled="1"/>
                </a:gradFill>
                <a:latin typeface="Segoe UI Semibold"/>
                <a:cs typeface="+mn-cs"/>
              </a:rPr>
              <a:t>compliance exposure?</a:t>
            </a:r>
            <a:endParaRPr lang="en-US"/>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a:solidFill>
                <a:srgbClr val="FFFFFF"/>
              </a:soli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800"/>
                                  </p:stCondLst>
                                  <p:childTnLst>
                                    <p:set>
                                      <p:cBhvr>
                                        <p:cTn id="224" dur="1" fill="hold">
                                          <p:stCondLst>
                                            <p:cond delay="0"/>
                                          </p:stCondLst>
                                        </p:cTn>
                                        <p:tgtEl>
                                          <p:spTgt spid="6"/>
                                        </p:tgtEl>
                                        <p:attrNameLst>
                                          <p:attrName>style.visibility</p:attrName>
                                        </p:attrNameLst>
                                      </p:cBhvr>
                                      <p:to>
                                        <p:strVal val="visible"/>
                                      </p:to>
                                    </p:set>
                                    <p:animEffect transition="in" filter="fade">
                                      <p:cBhvr>
                                        <p:cTn id="225" dur="500"/>
                                        <p:tgtEl>
                                          <p:spTgt spid="6"/>
                                        </p:tgtEl>
                                      </p:cBhvr>
                                    </p:animEffect>
                                  </p:childTnLst>
                                </p:cTn>
                              </p:par>
                              <p:par>
                                <p:cTn id="226" presetID="42" presetClass="path" presetSubtype="0" decel="100000" fill="hold" grpId="1" nodeType="withEffect">
                                  <p:stCondLst>
                                    <p:cond delay="800"/>
                                  </p:stCondLst>
                                  <p:childTnLst>
                                    <p:animMotion origin="layout" path="M -1.875E-6 -3.33333E-6 L -1.875E-6 0.03542 " pathEditMode="relative" rAng="0" ptsTypes="AA">
                                      <p:cBhvr>
                                        <p:cTn id="227" dur="700" spd="-100000" fill="hold"/>
                                        <p:tgtEl>
                                          <p:spTgt spid="6"/>
                                        </p:tgtEl>
                                        <p:attrNameLst>
                                          <p:attrName>ppt_x</p:attrName>
                                          <p:attrName>ppt_y</p:attrName>
                                        </p:attrNameLst>
                                      </p:cBhvr>
                                      <p:rCtr x="0" y="1759"/>
                                    </p:animMotion>
                                  </p:childTnLst>
                                </p:cTn>
                              </p:par>
                              <p:par>
                                <p:cTn id="228" presetID="10" presetClass="entr" presetSubtype="0" fill="hold" grpId="0" nodeType="withEffect">
                                  <p:stCondLst>
                                    <p:cond delay="850"/>
                                  </p:stCondLst>
                                  <p:childTnLst>
                                    <p:set>
                                      <p:cBhvr>
                                        <p:cTn id="229" dur="1" fill="hold">
                                          <p:stCondLst>
                                            <p:cond delay="0"/>
                                          </p:stCondLst>
                                        </p:cTn>
                                        <p:tgtEl>
                                          <p:spTgt spid="7"/>
                                        </p:tgtEl>
                                        <p:attrNameLst>
                                          <p:attrName>style.visibility</p:attrName>
                                        </p:attrNameLst>
                                      </p:cBhvr>
                                      <p:to>
                                        <p:strVal val="visible"/>
                                      </p:to>
                                    </p:set>
                                    <p:animEffect transition="in" filter="fade">
                                      <p:cBhvr>
                                        <p:cTn id="230" dur="500"/>
                                        <p:tgtEl>
                                          <p:spTgt spid="7"/>
                                        </p:tgtEl>
                                      </p:cBhvr>
                                    </p:animEffect>
                                  </p:childTnLst>
                                </p:cTn>
                              </p:par>
                              <p:par>
                                <p:cTn id="231" presetID="42" presetClass="path" presetSubtype="0" decel="100000" fill="hold" grpId="1" nodeType="withEffect">
                                  <p:stCondLst>
                                    <p:cond delay="850"/>
                                  </p:stCondLst>
                                  <p:childTnLst>
                                    <p:animMotion origin="layout" path="M 2.70833E-6 -2.59259E-6 L 2.70833E-6 0.03542 " pathEditMode="relative" rAng="0" ptsTypes="AA">
                                      <p:cBhvr>
                                        <p:cTn id="232" dur="700" spd="-100000" fill="hold"/>
                                        <p:tgtEl>
                                          <p:spTgt spid="7"/>
                                        </p:tgtEl>
                                        <p:attrNameLst>
                                          <p:attrName>ppt_x</p:attrName>
                                          <p:attrName>ppt_y</p:attrName>
                                        </p:attrNameLst>
                                      </p:cBhvr>
                                      <p:rCtr x="0" y="1759"/>
                                    </p:animMotion>
                                  </p:childTnLst>
                                </p:cTn>
                              </p:par>
                              <p:par>
                                <p:cTn id="233" presetID="10" presetClass="entr" presetSubtype="0" fill="hold" grpId="0" nodeType="withEffect">
                                  <p:stCondLst>
                                    <p:cond delay="900"/>
                                  </p:stCondLst>
                                  <p:childTnLst>
                                    <p:set>
                                      <p:cBhvr>
                                        <p:cTn id="234" dur="1" fill="hold">
                                          <p:stCondLst>
                                            <p:cond delay="0"/>
                                          </p:stCondLst>
                                        </p:cTn>
                                        <p:tgtEl>
                                          <p:spTgt spid="8"/>
                                        </p:tgtEl>
                                        <p:attrNameLst>
                                          <p:attrName>style.visibility</p:attrName>
                                        </p:attrNameLst>
                                      </p:cBhvr>
                                      <p:to>
                                        <p:strVal val="visible"/>
                                      </p:to>
                                    </p:set>
                                    <p:animEffect transition="in" filter="fade">
                                      <p:cBhvr>
                                        <p:cTn id="235" dur="500"/>
                                        <p:tgtEl>
                                          <p:spTgt spid="8"/>
                                        </p:tgtEl>
                                      </p:cBhvr>
                                    </p:animEffect>
                                  </p:childTnLst>
                                </p:cTn>
                              </p:par>
                              <p:par>
                                <p:cTn id="236" presetID="42" presetClass="path" presetSubtype="0" decel="100000" fill="hold" grpId="1" nodeType="withEffect">
                                  <p:stCondLst>
                                    <p:cond delay="900"/>
                                  </p:stCondLst>
                                  <p:childTnLst>
                                    <p:animMotion origin="layout" path="M 4.375E-6 -2.22222E-6 L 4.375E-6 0.03542 " pathEditMode="relative" rAng="0" ptsTypes="AA">
                                      <p:cBhvr>
                                        <p:cTn id="237" dur="700" spd="-100000" fill="hold"/>
                                        <p:tgtEl>
                                          <p:spTgt spid="8"/>
                                        </p:tgtEl>
                                        <p:attrNameLst>
                                          <p:attrName>ppt_x</p:attrName>
                                          <p:attrName>ppt_y</p:attrName>
                                        </p:attrNameLst>
                                      </p:cBhvr>
                                      <p:rCtr x="0" y="1759"/>
                                    </p:animMotion>
                                  </p:childTnLst>
                                </p:cTn>
                              </p:par>
                              <p:par>
                                <p:cTn id="238" presetID="10" presetClass="entr" presetSubtype="0" fill="hold" grpId="0" nodeType="withEffect">
                                  <p:stCondLst>
                                    <p:cond delay="950"/>
                                  </p:stCondLst>
                                  <p:childTnLst>
                                    <p:set>
                                      <p:cBhvr>
                                        <p:cTn id="239" dur="1" fill="hold">
                                          <p:stCondLst>
                                            <p:cond delay="0"/>
                                          </p:stCondLst>
                                        </p:cTn>
                                        <p:tgtEl>
                                          <p:spTgt spid="9"/>
                                        </p:tgtEl>
                                        <p:attrNameLst>
                                          <p:attrName>style.visibility</p:attrName>
                                        </p:attrNameLst>
                                      </p:cBhvr>
                                      <p:to>
                                        <p:strVal val="visible"/>
                                      </p:to>
                                    </p:set>
                                    <p:animEffect transition="in" filter="fade">
                                      <p:cBhvr>
                                        <p:cTn id="240" dur="500"/>
                                        <p:tgtEl>
                                          <p:spTgt spid="9"/>
                                        </p:tgtEl>
                                      </p:cBhvr>
                                    </p:animEffect>
                                  </p:childTnLst>
                                </p:cTn>
                              </p:par>
                              <p:par>
                                <p:cTn id="241" presetID="42" presetClass="path" presetSubtype="0" decel="100000" fill="hold" grpId="1" nodeType="withEffect">
                                  <p:stCondLst>
                                    <p:cond delay="950"/>
                                  </p:stCondLst>
                                  <p:childTnLst>
                                    <p:animMotion origin="layout" path="M 4.375E-6 -4.07407E-6 L 4.375E-6 0.03542 " pathEditMode="relative" rAng="0" ptsTypes="AA">
                                      <p:cBhvr>
                                        <p:cTn id="242" dur="700" spd="-100000" fill="hold"/>
                                        <p:tgtEl>
                                          <p:spTgt spid="9"/>
                                        </p:tgtEl>
                                        <p:attrNameLst>
                                          <p:attrName>ppt_x</p:attrName>
                                          <p:attrName>ppt_y</p:attrName>
                                        </p:attrNameLst>
                                      </p:cBhvr>
                                      <p:rCtr x="0" y="1759"/>
                                    </p:animMotion>
                                  </p:childTnLst>
                                </p:cTn>
                              </p:par>
                              <p:par>
                                <p:cTn id="243" presetID="10" presetClass="entr" presetSubtype="0" fill="hold" grpId="0" nodeType="withEffect">
                                  <p:stCondLst>
                                    <p:cond delay="100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par>
                                <p:cTn id="246" presetID="42" presetClass="path" presetSubtype="0" decel="100000" fill="hold" grpId="1" nodeType="withEffect">
                                  <p:stCondLst>
                                    <p:cond delay="1000"/>
                                  </p:stCondLst>
                                  <p:childTnLst>
                                    <p:animMotion origin="layout" path="M -2.08333E-6 4.81481E-6 L -2.08333E-6 0.03541 " pathEditMode="relative" rAng="0" ptsTypes="AA">
                                      <p:cBhvr>
                                        <p:cTn id="247" dur="700" spd="-100000" fill="hold"/>
                                        <p:tgtEl>
                                          <p:spTgt spid="10"/>
                                        </p:tgtEl>
                                        <p:attrNameLst>
                                          <p:attrName>ppt_x</p:attrName>
                                          <p:attrName>ppt_y</p:attrName>
                                        </p:attrNameLst>
                                      </p:cBhvr>
                                      <p:rCtr x="0" y="1759"/>
                                    </p:animMotion>
                                  </p:childTnLst>
                                </p:cTn>
                              </p:par>
                              <p:par>
                                <p:cTn id="248" presetID="10" presetClass="entr" presetSubtype="0" fill="hold" grpId="0" nodeType="withEffect" nodePh="1">
                                  <p:stCondLst>
                                    <p:cond delay="0"/>
                                  </p:stCondLst>
                                  <p:endCondLst>
                                    <p:cond evt="begin" delay="0">
                                      <p:tn val="248"/>
                                    </p:cond>
                                  </p:endCondLst>
                                  <p:childTnLst>
                                    <p:set>
                                      <p:cBhvr>
                                        <p:cTn id="249" dur="1" fill="hold">
                                          <p:stCondLst>
                                            <p:cond delay="0"/>
                                          </p:stCondLst>
                                        </p:cTn>
                                        <p:tgtEl>
                                          <p:spTgt spid="3"/>
                                        </p:tgtEl>
                                        <p:attrNameLst>
                                          <p:attrName>style.visibility</p:attrName>
                                        </p:attrNameLst>
                                      </p:cBhvr>
                                      <p:to>
                                        <p:strVal val="visible"/>
                                      </p:to>
                                    </p:set>
                                    <p:animEffect transition="in" filter="fade">
                                      <p:cBhvr>
                                        <p:cTn id="250" dur="500"/>
                                        <p:tgtEl>
                                          <p:spTgt spid="3"/>
                                        </p:tgtEl>
                                      </p:cBhvr>
                                    </p:animEffect>
                                  </p:childTnLst>
                                </p:cTn>
                              </p:par>
                              <p:par>
                                <p:cTn id="251" presetID="42" presetClass="path" presetSubtype="0" decel="100000" fill="hold" grpId="1" nodeType="withEffect" nodePh="1">
                                  <p:stCondLst>
                                    <p:cond delay="0"/>
                                  </p:stCondLst>
                                  <p:endCondLst>
                                    <p:cond evt="begin" delay="0">
                                      <p:tn val="251"/>
                                    </p:cond>
                                  </p:endCondLst>
                                  <p:childTnLst>
                                    <p:animMotion origin="layout" path="M 1.04167E-6 2.22222E-6 L 1.04167E-6 0.03541 " pathEditMode="relative" rAng="0" ptsTypes="AA">
                                      <p:cBhvr>
                                        <p:cTn id="252" dur="700" spd="-100000" fill="hold"/>
                                        <p:tgtEl>
                                          <p:spTgt spid="3"/>
                                        </p:tgtEl>
                                        <p:attrNameLst>
                                          <p:attrName>ppt_x</p:attrName>
                                          <p:attrName>ppt_y</p:attrName>
                                        </p:attrNameLst>
                                      </p:cBhvr>
                                      <p:rCtr x="0" y="1759"/>
                                    </p:animMotion>
                                  </p:childTnLst>
                                </p:cTn>
                              </p:par>
                              <p:par>
                                <p:cTn id="253" presetID="10" presetClass="entr" presetSubtype="0" fill="hold" grpId="0" nodeType="withEffect">
                                  <p:stCondLst>
                                    <p:cond delay="100"/>
                                  </p:stCondLst>
                                  <p:childTnLst>
                                    <p:set>
                                      <p:cBhvr>
                                        <p:cTn id="254" dur="1" fill="hold">
                                          <p:stCondLst>
                                            <p:cond delay="0"/>
                                          </p:stCondLst>
                                        </p:cTn>
                                        <p:tgtEl>
                                          <p:spTgt spid="83"/>
                                        </p:tgtEl>
                                        <p:attrNameLst>
                                          <p:attrName>style.visibility</p:attrName>
                                        </p:attrNameLst>
                                      </p:cBhvr>
                                      <p:to>
                                        <p:strVal val="visible"/>
                                      </p:to>
                                    </p:set>
                                    <p:animEffect transition="in" filter="fade">
                                      <p:cBhvr>
                                        <p:cTn id="255" dur="500"/>
                                        <p:tgtEl>
                                          <p:spTgt spid="83"/>
                                        </p:tgtEl>
                                      </p:cBhvr>
                                    </p:animEffect>
                                  </p:childTnLst>
                                </p:cTn>
                              </p:par>
                              <p:par>
                                <p:cTn id="256" presetID="42" presetClass="path" presetSubtype="0" decel="100000" fill="hold" grpId="1" nodeType="withEffect">
                                  <p:stCondLst>
                                    <p:cond delay="100"/>
                                  </p:stCondLst>
                                  <p:childTnLst>
                                    <p:animMotion origin="layout" path="M 3.33333E-6 -1.2963E-6 L 3.33333E-6 0.03542 " pathEditMode="relative" rAng="0" ptsTypes="AA">
                                      <p:cBhvr>
                                        <p:cTn id="25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8" grpId="0"/>
      <p:bldP spid="8" grpId="1"/>
      <p:bldP spid="9" grpId="0"/>
      <p:bldP spid="9" grpId="1"/>
      <p:bldP spid="10" grpId="0"/>
      <p:bldP spid="10"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88849"/>
            <a:ext cx="422705" cy="3990924"/>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70520"/>
            <a:ext cx="4225480" cy="738664"/>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116624"/>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80823"/>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grpSp>
        <p:nvGrpSpPr>
          <p:cNvPr id="166" name="Group 165">
            <a:extLst>
              <a:ext uri="{FF2B5EF4-FFF2-40B4-BE49-F238E27FC236}">
                <a16:creationId xmlns:a16="http://schemas.microsoft.com/office/drawing/2014/main" id="{657AB83B-C77A-4200-B591-394351077C84}"/>
              </a:ext>
              <a:ext uri="{C183D7F6-B498-43B3-948B-1728B52AA6E4}">
                <adec:decorative xmlns:adec="http://schemas.microsoft.com/office/drawing/2017/decorative" val="1"/>
              </a:ext>
            </a:extLst>
          </p:cNvPr>
          <p:cNvGrpSpPr/>
          <p:nvPr/>
        </p:nvGrpSpPr>
        <p:grpSpPr>
          <a:xfrm>
            <a:off x="7011863" y="-1770277"/>
            <a:ext cx="3913633" cy="1636884"/>
            <a:chOff x="14080236" y="2278866"/>
            <a:chExt cx="7827265" cy="3273768"/>
          </a:xfrm>
        </p:grpSpPr>
        <p:sp>
          <p:nvSpPr>
            <p:cNvPr id="167" name="Rectangle: Rounded Corners 166">
              <a:extLst>
                <a:ext uri="{FF2B5EF4-FFF2-40B4-BE49-F238E27FC236}">
                  <a16:creationId xmlns:a16="http://schemas.microsoft.com/office/drawing/2014/main" id="{9D36B55B-D6AD-4782-B498-4BB4FA0B4157}"/>
                </a:ext>
              </a:extLst>
            </p:cNvPr>
            <p:cNvSpPr/>
            <p:nvPr/>
          </p:nvSpPr>
          <p:spPr bwMode="auto">
            <a:xfrm>
              <a:off x="14080236" y="2278866"/>
              <a:ext cx="7827265" cy="3273768"/>
            </a:xfrm>
            <a:prstGeom prst="roundRect">
              <a:avLst>
                <a:gd name="adj" fmla="val 3623"/>
              </a:avLst>
            </a:prstGeom>
            <a:ln w="381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68" name="TextBox 167">
              <a:extLst>
                <a:ext uri="{FF2B5EF4-FFF2-40B4-BE49-F238E27FC236}">
                  <a16:creationId xmlns:a16="http://schemas.microsoft.com/office/drawing/2014/main" id="{42EEEE15-B5AC-4A50-A702-C9BA4B4E2197}"/>
                </a:ext>
              </a:extLst>
            </p:cNvPr>
            <p:cNvSpPr txBox="1"/>
            <p:nvPr/>
          </p:nvSpPr>
          <p:spPr>
            <a:xfrm>
              <a:off x="14866596" y="2884700"/>
              <a:ext cx="6254545" cy="2062102"/>
            </a:xfrm>
            <a:prstGeom prst="rect">
              <a:avLst/>
            </a:prstGeom>
            <a:noFill/>
          </p:spPr>
          <p:txBody>
            <a:bodyPr wrap="square" lIns="0" tIns="0" rIns="0" bIns="0" rtlCol="0" anchor="ctr" anchorCtr="0">
              <a:spAutoFit/>
            </a:bodyPr>
            <a:lstStyle/>
            <a:p>
              <a:pPr algn="ctr" defTabSz="914367">
                <a:spcBef>
                  <a:spcPts val="600"/>
                </a:spcBef>
                <a:defRPr/>
              </a:pPr>
              <a:r>
                <a:rPr lang="en-US" sz="3000">
                  <a:gradFill>
                    <a:gsLst>
                      <a:gs pos="100000">
                        <a:srgbClr val="8661C5"/>
                      </a:gs>
                      <a:gs pos="0">
                        <a:srgbClr val="0078D4"/>
                      </a:gs>
                    </a:gsLst>
                    <a:lin ang="2700000" scaled="0"/>
                  </a:gradFill>
                  <a:latin typeface="Segoe UI Semibold"/>
                </a:rPr>
                <a:t>Microsoft Cloud</a:t>
              </a:r>
            </a:p>
            <a:p>
              <a:pPr algn="ctr" defTabSz="914367">
                <a:spcBef>
                  <a:spcPts val="600"/>
                </a:spcBef>
                <a:defRPr/>
              </a:pPr>
              <a:r>
                <a:rPr lang="en-US" sz="1600">
                  <a:gradFill>
                    <a:gsLst>
                      <a:gs pos="66265">
                        <a:srgbClr val="2F2F2F"/>
                      </a:gs>
                      <a:gs pos="44000">
                        <a:srgbClr val="2F2F2F"/>
                      </a:gs>
                    </a:gsLst>
                    <a:lin ang="16200000" scaled="1"/>
                  </a:gradFill>
                  <a:latin typeface="Segoe UI Semibold"/>
                </a:rPr>
                <a:t>Dynamics 365  </a:t>
              </a:r>
              <a:r>
                <a:rPr lang="en-US" sz="1600" baseline="5000">
                  <a:gradFill>
                    <a:gsLst>
                      <a:gs pos="62048">
                        <a:srgbClr val="2F2F2F"/>
                      </a:gs>
                      <a:gs pos="45000">
                        <a:srgbClr val="2F2F2F"/>
                      </a:gs>
                    </a:gsLst>
                    <a:lin ang="2700000" scaled="0"/>
                  </a:gradFill>
                  <a:latin typeface="Segoe UI Semibold"/>
                </a:rPr>
                <a:t>• </a:t>
              </a:r>
              <a:r>
                <a:rPr lang="en-US" sz="1600">
                  <a:gradFill>
                    <a:gsLst>
                      <a:gs pos="66265">
                        <a:srgbClr val="2F2F2F"/>
                      </a:gs>
                      <a:gs pos="44000">
                        <a:srgbClr val="2F2F2F"/>
                      </a:gs>
                    </a:gsLst>
                    <a:lin ang="16200000" scaled="1"/>
                  </a:gradFill>
                  <a:latin typeface="Segoe UI Semibold"/>
                </a:rPr>
                <a:t> Microsoft 365 </a:t>
              </a:r>
              <a:br>
                <a:rPr lang="en-US" sz="1600">
                  <a:gradFill>
                    <a:gsLst>
                      <a:gs pos="66265">
                        <a:srgbClr val="2F2F2F"/>
                      </a:gs>
                      <a:gs pos="44000">
                        <a:srgbClr val="2F2F2F"/>
                      </a:gs>
                    </a:gsLst>
                    <a:lin ang="16200000" scaled="1"/>
                  </a:gradFill>
                  <a:latin typeface="Segoe UI Semibold"/>
                </a:rPr>
              </a:br>
              <a:r>
                <a:rPr lang="en-US" sz="1600">
                  <a:gradFill>
                    <a:gsLst>
                      <a:gs pos="66265">
                        <a:srgbClr val="2F2F2F"/>
                      </a:gs>
                      <a:gs pos="44000">
                        <a:srgbClr val="2F2F2F"/>
                      </a:gs>
                    </a:gsLst>
                    <a:lin ang="16200000" scaled="1"/>
                  </a:gradFill>
                  <a:latin typeface="Segoe UI Semibold"/>
                </a:rPr>
                <a:t>Power Platform</a:t>
              </a:r>
            </a:p>
          </p:txBody>
        </p:sp>
      </p:gr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81254C48-3884-42DE-9D87-6D4D2DBDB7DE}"/>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292C659-1902-21E8-8BEC-36642F31E6A9}"/>
              </a:ext>
              <a:ext uri="{C183D7F6-B498-43B3-948B-1728B52AA6E4}">
                <adec:decorative xmlns:adec="http://schemas.microsoft.com/office/drawing/2017/decorative" val="1"/>
              </a:ext>
            </a:extLst>
          </p:cNvPr>
          <p:cNvSpPr txBox="1"/>
          <p:nvPr/>
        </p:nvSpPr>
        <p:spPr>
          <a:xfrm>
            <a:off x="6304326" y="2080469"/>
            <a:ext cx="914400" cy="914400"/>
          </a:xfrm>
          <a:prstGeom prst="rect">
            <a:avLst/>
          </a:prstGeom>
          <a:noFill/>
        </p:spPr>
        <p:txBody>
          <a:bodyPr wrap="square" lIns="0" tIns="0" rIns="0" bIns="0" rtlCol="0">
            <a:spAutoFit/>
          </a:bodyPr>
          <a:lstStyle/>
          <a:p>
            <a:pPr algn="l"/>
            <a:endParaRPr lang="en-US" sz="2000"/>
          </a:p>
        </p:txBody>
      </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950363"/>
            <a:ext cx="4711706" cy="1661993"/>
          </a:xfrm>
        </p:spPr>
        <p:txBody>
          <a:bodyPr/>
          <a:lstStyle/>
          <a:p>
            <a:r>
              <a:rPr lang="en-US"/>
              <a:t>Introducing Microsoft Intelligent Data Platform</a:t>
            </a:r>
          </a:p>
        </p:txBody>
      </p:sp>
    </p:spTree>
    <p:extLst>
      <p:ext uri="{BB962C8B-B14F-4D97-AF65-F5344CB8AC3E}">
        <p14:creationId xmlns:p14="http://schemas.microsoft.com/office/powerpoint/2010/main" val="2023997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1.11111E-6 L 3.125E-6 0.03542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22" presetClass="entr" presetSubtype="4" fill="hold" nodeType="withEffect">
                                  <p:stCondLst>
                                    <p:cond delay="25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par>
                                <p:cTn id="18" presetID="22" presetClass="entr" presetSubtype="4"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par>
                                <p:cTn id="21" presetID="22" presetClass="entr" presetSubtype="4" fill="hold" nodeType="withEffect">
                                  <p:stCondLst>
                                    <p:cond delay="90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900"/>
                                        <p:tgtEl>
                                          <p:spTgt spid="137"/>
                                        </p:tgtEl>
                                      </p:cBhvr>
                                    </p:animEffect>
                                  </p:childTnLst>
                                </p:cTn>
                              </p:par>
                              <p:par>
                                <p:cTn id="24" presetID="22" presetClass="entr" presetSubtype="4" fill="hold" nodeType="withEffect">
                                  <p:stCondLst>
                                    <p:cond delay="900"/>
                                  </p:stCondLst>
                                  <p:childTnLst>
                                    <p:set>
                                      <p:cBhvr>
                                        <p:cTn id="25" dur="1" fill="hold">
                                          <p:stCondLst>
                                            <p:cond delay="0"/>
                                          </p:stCondLst>
                                        </p:cTn>
                                        <p:tgtEl>
                                          <p:spTgt spid="136"/>
                                        </p:tgtEl>
                                        <p:attrNameLst>
                                          <p:attrName>style.visibility</p:attrName>
                                        </p:attrNameLst>
                                      </p:cBhvr>
                                      <p:to>
                                        <p:strVal val="visible"/>
                                      </p:to>
                                    </p:set>
                                    <p:animEffect transition="in" filter="wipe(down)">
                                      <p:cBhvr>
                                        <p:cTn id="26" dur="200"/>
                                        <p:tgtEl>
                                          <p:spTgt spid="136"/>
                                        </p:tgtEl>
                                      </p:cBhvr>
                                    </p:animEffect>
                                  </p:childTnLst>
                                </p:cTn>
                              </p:par>
                              <p:par>
                                <p:cTn id="27" presetID="22" presetClass="entr" presetSubtype="4" fill="hold" nodeType="withEffect">
                                  <p:stCondLst>
                                    <p:cond delay="1200"/>
                                  </p:stCondLst>
                                  <p:childTnLst>
                                    <p:set>
                                      <p:cBhvr>
                                        <p:cTn id="28" dur="1" fill="hold">
                                          <p:stCondLst>
                                            <p:cond delay="0"/>
                                          </p:stCondLst>
                                        </p:cTn>
                                        <p:tgtEl>
                                          <p:spTgt spid="154"/>
                                        </p:tgtEl>
                                        <p:attrNameLst>
                                          <p:attrName>style.visibility</p:attrName>
                                        </p:attrNameLst>
                                      </p:cBhvr>
                                      <p:to>
                                        <p:strVal val="visible"/>
                                      </p:to>
                                    </p:set>
                                    <p:animEffect transition="in" filter="wipe(down)">
                                      <p:cBhvr>
                                        <p:cTn id="29" dur="100"/>
                                        <p:tgtEl>
                                          <p:spTgt spid="154"/>
                                        </p:tgtEl>
                                      </p:cBhvr>
                                    </p:animEffect>
                                  </p:childTnLst>
                                </p:cTn>
                              </p:par>
                              <p:par>
                                <p:cTn id="30" presetID="22" presetClass="entr" presetSubtype="4" fill="hold" nodeType="withEffect">
                                  <p:stCondLst>
                                    <p:cond delay="14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100"/>
                                        <p:tgtEl>
                                          <p:spTgt spid="160"/>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115"/>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6" dur="1250" fill="hold"/>
                                        <p:tgtEl>
                                          <p:spTgt spid="115"/>
                                        </p:tgtEl>
                                        <p:attrNameLst>
                                          <p:attrName>ppt_x</p:attrName>
                                          <p:attrName>ppt_y</p:attrName>
                                        </p:attrNameLst>
                                      </p:cBhvr>
                                      <p:rCtr x="5618" y="-8854"/>
                                    </p:animMotion>
                                  </p:childTnLst>
                                </p:cTn>
                              </p:par>
                              <p:par>
                                <p:cTn id="37" presetID="1" presetClass="entr" presetSubtype="0" fill="hold" grpId="0" nodeType="withEffect">
                                  <p:stCondLst>
                                    <p:cond delay="1050"/>
                                  </p:stCondLst>
                                  <p:childTnLst>
                                    <p:set>
                                      <p:cBhvr>
                                        <p:cTn id="38" dur="1" fill="hold">
                                          <p:stCondLst>
                                            <p:cond delay="0"/>
                                          </p:stCondLst>
                                        </p:cTn>
                                        <p:tgtEl>
                                          <p:spTgt spid="36"/>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0" dur="1750" fill="hold"/>
                                        <p:tgtEl>
                                          <p:spTgt spid="36"/>
                                        </p:tgtEl>
                                        <p:attrNameLst>
                                          <p:attrName>ppt_x</p:attrName>
                                          <p:attrName>ppt_y</p:attrName>
                                        </p:attrNameLst>
                                      </p:cBhvr>
                                      <p:rCtr x="-228" y="-8669"/>
                                    </p:animMotion>
                                  </p:childTnLst>
                                </p:cTn>
                              </p:par>
                              <p:par>
                                <p:cTn id="41" presetID="1" presetClass="entr" presetSubtype="0" fill="hold" grpId="0" nodeType="withEffect">
                                  <p:stCondLst>
                                    <p:cond delay="1100"/>
                                  </p:stCondLst>
                                  <p:childTnLst>
                                    <p:set>
                                      <p:cBhvr>
                                        <p:cTn id="42" dur="1" fill="hold">
                                          <p:stCondLst>
                                            <p:cond delay="0"/>
                                          </p:stCondLst>
                                        </p:cTn>
                                        <p:tgtEl>
                                          <p:spTgt spid="114"/>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4" dur="1250" fill="hold"/>
                                        <p:tgtEl>
                                          <p:spTgt spid="114"/>
                                        </p:tgtEl>
                                        <p:attrNameLst>
                                          <p:attrName>ppt_x</p:attrName>
                                          <p:attrName>ppt_y</p:attrName>
                                        </p:attrNameLst>
                                      </p:cBhvr>
                                      <p:rCtr x="586" y="-8657"/>
                                    </p:animMotion>
                                  </p:childTnLst>
                                </p:cTn>
                              </p:par>
                              <p:par>
                                <p:cTn id="45" presetID="1" presetClass="entr" presetSubtype="0" fill="hold" grpId="0" nodeType="withEffect">
                                  <p:stCondLst>
                                    <p:cond delay="1150"/>
                                  </p:stCondLst>
                                  <p:childTnLst>
                                    <p:set>
                                      <p:cBhvr>
                                        <p:cTn id="46" dur="1" fill="hold">
                                          <p:stCondLst>
                                            <p:cond delay="0"/>
                                          </p:stCondLst>
                                        </p:cTn>
                                        <p:tgtEl>
                                          <p:spTgt spid="2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8" dur="1750" fill="hold"/>
                                        <p:tgtEl>
                                          <p:spTgt spid="28"/>
                                        </p:tgtEl>
                                        <p:attrNameLst>
                                          <p:attrName>ppt_x</p:attrName>
                                          <p:attrName>ppt_y</p:attrName>
                                        </p:attrNameLst>
                                      </p:cBhvr>
                                      <p:rCtr x="3587" y="-8681"/>
                                    </p:animMotion>
                                  </p:childTnLst>
                                </p:cTn>
                              </p:par>
                              <p:par>
                                <p:cTn id="49" presetID="1" presetClass="entr" presetSubtype="0" fill="hold" grpId="0" nodeType="withEffect">
                                  <p:stCondLst>
                                    <p:cond delay="1200"/>
                                  </p:stCondLst>
                                  <p:childTnLst>
                                    <p:set>
                                      <p:cBhvr>
                                        <p:cTn id="50" dur="1" fill="hold">
                                          <p:stCondLst>
                                            <p:cond delay="0"/>
                                          </p:stCondLst>
                                        </p:cTn>
                                        <p:tgtEl>
                                          <p:spTgt spid="38"/>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2" dur="1250" fill="hold"/>
                                        <p:tgtEl>
                                          <p:spTgt spid="38"/>
                                        </p:tgtEl>
                                        <p:attrNameLst>
                                          <p:attrName>ppt_x</p:attrName>
                                          <p:attrName>ppt_y</p:attrName>
                                        </p:attrNameLst>
                                      </p:cBhvr>
                                      <p:rCtr x="-2285" y="-8715"/>
                                    </p:animMotion>
                                  </p:childTnLst>
                                </p:cTn>
                              </p:par>
                              <p:par>
                                <p:cTn id="53" presetID="1" presetClass="entr" presetSubtype="0" fill="hold" grpId="0" nodeType="withEffect">
                                  <p:stCondLst>
                                    <p:cond delay="1250"/>
                                  </p:stCondLst>
                                  <p:childTnLst>
                                    <p:set>
                                      <p:cBhvr>
                                        <p:cTn id="54" dur="1" fill="hold">
                                          <p:stCondLst>
                                            <p:cond delay="0"/>
                                          </p:stCondLst>
                                        </p:cTn>
                                        <p:tgtEl>
                                          <p:spTgt spid="24"/>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6" dur="1500" fill="hold"/>
                                        <p:tgtEl>
                                          <p:spTgt spid="24"/>
                                        </p:tgtEl>
                                        <p:attrNameLst>
                                          <p:attrName>ppt_x</p:attrName>
                                          <p:attrName>ppt_y</p:attrName>
                                        </p:attrNameLst>
                                      </p:cBhvr>
                                      <p:rCtr x="-5195" y="-8692"/>
                                    </p:animMotion>
                                  </p:childTnLst>
                                </p:cTn>
                              </p:par>
                              <p:par>
                                <p:cTn id="57" presetID="1" presetClass="entr" presetSubtype="0" fill="hold" grpId="0" nodeType="withEffect">
                                  <p:stCondLst>
                                    <p:cond delay="1300"/>
                                  </p:stCondLst>
                                  <p:childTnLst>
                                    <p:set>
                                      <p:cBhvr>
                                        <p:cTn id="58" dur="1" fill="hold">
                                          <p:stCondLst>
                                            <p:cond delay="0"/>
                                          </p:stCondLst>
                                        </p:cTn>
                                        <p:tgtEl>
                                          <p:spTgt spid="23"/>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0" dur="1250" fill="hold"/>
                                        <p:tgtEl>
                                          <p:spTgt spid="23"/>
                                        </p:tgtEl>
                                        <p:attrNameLst>
                                          <p:attrName>ppt_x</p:attrName>
                                          <p:attrName>ppt_y</p:attrName>
                                        </p:attrNameLst>
                                      </p:cBhvr>
                                      <p:rCtr x="1224" y="-8657"/>
                                    </p:animMotion>
                                  </p:childTnLst>
                                </p:cTn>
                              </p:par>
                              <p:par>
                                <p:cTn id="61" presetID="1" presetClass="entr" presetSubtype="0" fill="hold" grpId="0" nodeType="withEffect">
                                  <p:stCondLst>
                                    <p:cond delay="1350"/>
                                  </p:stCondLst>
                                  <p:childTnLst>
                                    <p:set>
                                      <p:cBhvr>
                                        <p:cTn id="62" dur="1" fill="hold">
                                          <p:stCondLst>
                                            <p:cond delay="0"/>
                                          </p:stCondLst>
                                        </p:cTn>
                                        <p:tgtEl>
                                          <p:spTgt spid="11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4" dur="1500" fill="hold"/>
                                        <p:tgtEl>
                                          <p:spTgt spid="117"/>
                                        </p:tgtEl>
                                        <p:attrNameLst>
                                          <p:attrName>ppt_x</p:attrName>
                                          <p:attrName>ppt_y</p:attrName>
                                        </p:attrNameLst>
                                      </p:cBhvr>
                                      <p:rCtr x="-3496" y="-8681"/>
                                    </p:animMotion>
                                  </p:childTnLst>
                                </p:cTn>
                              </p:par>
                              <p:par>
                                <p:cTn id="65" presetID="1" presetClass="entr" presetSubtype="0" fill="hold" grpId="0" nodeType="withEffect">
                                  <p:stCondLst>
                                    <p:cond delay="1400"/>
                                  </p:stCondLst>
                                  <p:childTnLst>
                                    <p:set>
                                      <p:cBhvr>
                                        <p:cTn id="66" dur="1" fill="hold">
                                          <p:stCondLst>
                                            <p:cond delay="0"/>
                                          </p:stCondLst>
                                        </p:cTn>
                                        <p:tgtEl>
                                          <p:spTgt spid="40"/>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8" dur="1250" fill="hold"/>
                                        <p:tgtEl>
                                          <p:spTgt spid="40"/>
                                        </p:tgtEl>
                                        <p:attrNameLst>
                                          <p:attrName>ppt_x</p:attrName>
                                          <p:attrName>ppt_y</p:attrName>
                                        </p:attrNameLst>
                                      </p:cBhvr>
                                      <p:rCtr x="3893" y="-8553"/>
                                    </p:animMotion>
                                  </p:childTnLst>
                                </p:cTn>
                              </p:par>
                              <p:par>
                                <p:cTn id="69" presetID="1" presetClass="entr" presetSubtype="0" fill="hold" grpId="0" nodeType="withEffect">
                                  <p:stCondLst>
                                    <p:cond delay="1450"/>
                                  </p:stCondLst>
                                  <p:childTnLst>
                                    <p:set>
                                      <p:cBhvr>
                                        <p:cTn id="70" dur="1" fill="hold">
                                          <p:stCondLst>
                                            <p:cond delay="0"/>
                                          </p:stCondLst>
                                        </p:cTn>
                                        <p:tgtEl>
                                          <p:spTgt spid="118"/>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2" dur="1750" fill="hold"/>
                                        <p:tgtEl>
                                          <p:spTgt spid="118"/>
                                        </p:tgtEl>
                                        <p:attrNameLst>
                                          <p:attrName>ppt_x</p:attrName>
                                          <p:attrName>ppt_y</p:attrName>
                                        </p:attrNameLst>
                                      </p:cBhvr>
                                      <p:rCtr x="2982" y="-8426"/>
                                    </p:animMotion>
                                  </p:childTnLst>
                                </p:cTn>
                              </p:par>
                              <p:par>
                                <p:cTn id="73" presetID="1" presetClass="entr" presetSubtype="0" fill="hold" grpId="0" nodeType="withEffect">
                                  <p:stCondLst>
                                    <p:cond delay="1500"/>
                                  </p:stCondLst>
                                  <p:childTnLst>
                                    <p:set>
                                      <p:cBhvr>
                                        <p:cTn id="74" dur="1" fill="hold">
                                          <p:stCondLst>
                                            <p:cond delay="0"/>
                                          </p:stCondLst>
                                        </p:cTn>
                                        <p:tgtEl>
                                          <p:spTgt spid="116"/>
                                        </p:tgtEl>
                                        <p:attrNameLst>
                                          <p:attrName>style.visibility</p:attrName>
                                        </p:attrNameLst>
                                      </p:cBhvr>
                                      <p:to>
                                        <p:strVal val="visible"/>
                                      </p:to>
                                    </p:set>
                                  </p:childTnLst>
                                </p:cTn>
                              </p:par>
                              <p:par>
                                <p:cTn id="75"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6" dur="1750" fill="hold"/>
                                        <p:tgtEl>
                                          <p:spTgt spid="116"/>
                                        </p:tgtEl>
                                        <p:attrNameLst>
                                          <p:attrName>ppt_x</p:attrName>
                                          <p:attrName>ppt_y</p:attrName>
                                        </p:attrNameLst>
                                      </p:cBhvr>
                                      <p:rCtr x="5059" y="-8657"/>
                                    </p:animMotion>
                                  </p:childTnLst>
                                </p:cTn>
                              </p:par>
                              <p:par>
                                <p:cTn id="77" presetID="1" presetClass="entr" presetSubtype="0" fill="hold" grpId="0" nodeType="withEffect">
                                  <p:stCondLst>
                                    <p:cond delay="1550"/>
                                  </p:stCondLst>
                                  <p:childTnLst>
                                    <p:set>
                                      <p:cBhvr>
                                        <p:cTn id="78" dur="1" fill="hold">
                                          <p:stCondLst>
                                            <p:cond delay="0"/>
                                          </p:stCondLst>
                                        </p:cTn>
                                        <p:tgtEl>
                                          <p:spTgt spid="26"/>
                                        </p:tgtEl>
                                        <p:attrNameLst>
                                          <p:attrName>style.visibility</p:attrName>
                                        </p:attrNameLst>
                                      </p:cBhvr>
                                      <p:to>
                                        <p:strVal val="visible"/>
                                      </p:to>
                                    </p:set>
                                  </p:childTnLst>
                                </p:cTn>
                              </p:par>
                              <p:par>
                                <p:cTn id="79"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0" dur="1750" fill="hold"/>
                                        <p:tgtEl>
                                          <p:spTgt spid="26"/>
                                        </p:tgtEl>
                                        <p:attrNameLst>
                                          <p:attrName>ppt_x</p:attrName>
                                          <p:attrName>ppt_y</p:attrName>
                                        </p:attrNameLst>
                                      </p:cBhvr>
                                      <p:rCtr x="5618" y="-8854"/>
                                    </p:animMotion>
                                  </p:childTnLst>
                                </p:cTn>
                              </p:par>
                              <p:par>
                                <p:cTn id="81" presetID="1" presetClass="entr" presetSubtype="0" fill="hold" grpId="0" nodeType="withEffect">
                                  <p:stCondLst>
                                    <p:cond delay="1600"/>
                                  </p:stCondLst>
                                  <p:childTnLst>
                                    <p:set>
                                      <p:cBhvr>
                                        <p:cTn id="82" dur="1" fill="hold">
                                          <p:stCondLst>
                                            <p:cond delay="0"/>
                                          </p:stCondLst>
                                        </p:cTn>
                                        <p:tgtEl>
                                          <p:spTgt spid="39"/>
                                        </p:tgtEl>
                                        <p:attrNameLst>
                                          <p:attrName>style.visibility</p:attrName>
                                        </p:attrNameLst>
                                      </p:cBhvr>
                                      <p:to>
                                        <p:strVal val="visible"/>
                                      </p:to>
                                    </p:set>
                                  </p:childTnLst>
                                </p:cTn>
                              </p:par>
                              <p:par>
                                <p:cTn id="83"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4" dur="1250" fill="hold"/>
                                        <p:tgtEl>
                                          <p:spTgt spid="39"/>
                                        </p:tgtEl>
                                        <p:attrNameLst>
                                          <p:attrName>ppt_x</p:attrName>
                                          <p:attrName>ppt_y</p:attrName>
                                        </p:attrNameLst>
                                      </p:cBhvr>
                                      <p:rCtr x="2982" y="-8715"/>
                                    </p:animMotion>
                                  </p:childTnLst>
                                </p:cTn>
                              </p:par>
                              <p:par>
                                <p:cTn id="85" presetID="1" presetClass="entr" presetSubtype="0" fill="hold" grpId="0" nodeType="withEffect">
                                  <p:stCondLst>
                                    <p:cond delay="165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8" dur="2000" fill="hold"/>
                                        <p:tgtEl>
                                          <p:spTgt spid="169"/>
                                        </p:tgtEl>
                                        <p:attrNameLst>
                                          <p:attrName>ppt_x</p:attrName>
                                          <p:attrName>ppt_y</p:attrName>
                                        </p:attrNameLst>
                                      </p:cBhvr>
                                      <p:rCtr x="3587" y="-8681"/>
                                    </p:animMotion>
                                  </p:childTnLst>
                                </p:cTn>
                              </p:par>
                              <p:par>
                                <p:cTn id="89" presetID="1" presetClass="entr" presetSubtype="0" fill="hold" grpId="0" nodeType="withEffect">
                                  <p:stCondLst>
                                    <p:cond delay="1700"/>
                                  </p:stCondLst>
                                  <p:childTnLst>
                                    <p:set>
                                      <p:cBhvr>
                                        <p:cTn id="90" dur="1" fill="hold">
                                          <p:stCondLst>
                                            <p:cond delay="0"/>
                                          </p:stCondLst>
                                        </p:cTn>
                                        <p:tgtEl>
                                          <p:spTgt spid="170"/>
                                        </p:tgtEl>
                                        <p:attrNameLst>
                                          <p:attrName>style.visibility</p:attrName>
                                        </p:attrNameLst>
                                      </p:cBhvr>
                                      <p:to>
                                        <p:strVal val="visible"/>
                                      </p:to>
                                    </p:set>
                                  </p:childTnLst>
                                </p:cTn>
                              </p:par>
                              <p:par>
                                <p:cTn id="91"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2" dur="1500" fill="hold"/>
                                        <p:tgtEl>
                                          <p:spTgt spid="170"/>
                                        </p:tgtEl>
                                        <p:attrNameLst>
                                          <p:attrName>ppt_x</p:attrName>
                                          <p:attrName>ppt_y</p:attrName>
                                        </p:attrNameLst>
                                      </p:cBhvr>
                                      <p:rCtr x="-2285" y="-8715"/>
                                    </p:animMotion>
                                  </p:childTnLst>
                                </p:cTn>
                              </p:par>
                              <p:par>
                                <p:cTn id="93" presetID="1" presetClass="entr" presetSubtype="0" fill="hold" grpId="0" nodeType="withEffect">
                                  <p:stCondLst>
                                    <p:cond delay="2250"/>
                                  </p:stCondLst>
                                  <p:childTnLst>
                                    <p:set>
                                      <p:cBhvr>
                                        <p:cTn id="94" dur="1" fill="hold">
                                          <p:stCondLst>
                                            <p:cond delay="0"/>
                                          </p:stCondLst>
                                        </p:cTn>
                                        <p:tgtEl>
                                          <p:spTgt spid="31"/>
                                        </p:tgtEl>
                                        <p:attrNameLst>
                                          <p:attrName>style.visibility</p:attrName>
                                        </p:attrNameLst>
                                      </p:cBhvr>
                                      <p:to>
                                        <p:strVal val="visible"/>
                                      </p:to>
                                    </p:set>
                                  </p:childTnLst>
                                </p:cTn>
                              </p:par>
                              <p:par>
                                <p:cTn id="95"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6" dur="1000" fill="hold"/>
                                        <p:tgtEl>
                                          <p:spTgt spid="31"/>
                                        </p:tgtEl>
                                        <p:attrNameLst>
                                          <p:attrName>ppt_x</p:attrName>
                                          <p:attrName>ppt_y</p:attrName>
                                        </p:attrNameLst>
                                      </p:cBhvr>
                                      <p:rCtr x="1719" y="-4456"/>
                                    </p:animMotion>
                                  </p:childTnLst>
                                </p:cTn>
                              </p:par>
                              <p:par>
                                <p:cTn id="97" presetID="1" presetClass="entr" presetSubtype="0" fill="hold" grpId="0" nodeType="withEffect">
                                  <p:stCondLst>
                                    <p:cond delay="2300"/>
                                  </p:stCondLst>
                                  <p:childTnLst>
                                    <p:set>
                                      <p:cBhvr>
                                        <p:cTn id="98" dur="1" fill="hold">
                                          <p:stCondLst>
                                            <p:cond delay="0"/>
                                          </p:stCondLst>
                                        </p:cTn>
                                        <p:tgtEl>
                                          <p:spTgt spid="29"/>
                                        </p:tgtEl>
                                        <p:attrNameLst>
                                          <p:attrName>style.visibility</p:attrName>
                                        </p:attrNameLst>
                                      </p:cBhvr>
                                      <p:to>
                                        <p:strVal val="visible"/>
                                      </p:to>
                                    </p:set>
                                  </p:childTnLst>
                                </p:cTn>
                              </p:par>
                              <p:par>
                                <p:cTn id="99"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0" dur="1000" fill="hold"/>
                                        <p:tgtEl>
                                          <p:spTgt spid="29"/>
                                        </p:tgtEl>
                                        <p:attrNameLst>
                                          <p:attrName>ppt_x</p:attrName>
                                          <p:attrName>ppt_y</p:attrName>
                                        </p:attrNameLst>
                                      </p:cBhvr>
                                      <p:rCtr x="-3438" y="-4606"/>
                                    </p:animMotion>
                                  </p:childTnLst>
                                </p:cTn>
                              </p:par>
                              <p:par>
                                <p:cTn id="101" presetID="1" presetClass="entr" presetSubtype="0" fill="hold" grpId="0" nodeType="withEffect">
                                  <p:stCondLst>
                                    <p:cond delay="2350"/>
                                  </p:stCondLst>
                                  <p:childTnLst>
                                    <p:set>
                                      <p:cBhvr>
                                        <p:cTn id="102" dur="1" fill="hold">
                                          <p:stCondLst>
                                            <p:cond delay="0"/>
                                          </p:stCondLst>
                                        </p:cTn>
                                        <p:tgtEl>
                                          <p:spTgt spid="37"/>
                                        </p:tgtEl>
                                        <p:attrNameLst>
                                          <p:attrName>style.visibility</p:attrName>
                                        </p:attrNameLst>
                                      </p:cBhvr>
                                      <p:to>
                                        <p:strVal val="visible"/>
                                      </p:to>
                                    </p:set>
                                  </p:childTnLst>
                                </p:cTn>
                              </p:par>
                              <p:par>
                                <p:cTn id="103" presetID="42" presetClass="path" presetSubtype="0" repeatCount="indefinite" fill="hold" grpId="1" nodeType="withEffect">
                                  <p:stCondLst>
                                    <p:cond delay="2350"/>
                                  </p:stCondLst>
                                  <p:childTnLst>
                                    <p:animMotion origin="layout" path="M 4.47917E-6 1.66667E-6 L 4.47917E-6 0.08715 " pathEditMode="relative" rAng="0" ptsTypes="AA">
                                      <p:cBhvr>
                                        <p:cTn id="104" dur="1000" spd="-100000" fill="hold"/>
                                        <p:tgtEl>
                                          <p:spTgt spid="37"/>
                                        </p:tgtEl>
                                        <p:attrNameLst>
                                          <p:attrName>ppt_x</p:attrName>
                                          <p:attrName>ppt_y</p:attrName>
                                        </p:attrNameLst>
                                      </p:cBhvr>
                                      <p:rCtr x="0" y="4352"/>
                                    </p:animMotion>
                                  </p:childTnLst>
                                </p:cTn>
                              </p:par>
                              <p:par>
                                <p:cTn id="105" presetID="1" presetClass="entr" presetSubtype="0" fill="hold" grpId="0" nodeType="withEffect">
                                  <p:stCondLst>
                                    <p:cond delay="2400"/>
                                  </p:stCondLst>
                                  <p:childTnLst>
                                    <p:set>
                                      <p:cBhvr>
                                        <p:cTn id="106" dur="1" fill="hold">
                                          <p:stCondLst>
                                            <p:cond delay="0"/>
                                          </p:stCondLst>
                                        </p:cTn>
                                        <p:tgtEl>
                                          <p:spTgt spid="127"/>
                                        </p:tgtEl>
                                        <p:attrNameLst>
                                          <p:attrName>style.visibility</p:attrName>
                                        </p:attrNameLst>
                                      </p:cBhvr>
                                      <p:to>
                                        <p:strVal val="visible"/>
                                      </p:to>
                                    </p:set>
                                  </p:childTnLst>
                                </p:cTn>
                              </p:par>
                              <p:par>
                                <p:cTn id="107"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8" dur="1000" fill="hold"/>
                                        <p:tgtEl>
                                          <p:spTgt spid="127"/>
                                        </p:tgtEl>
                                        <p:attrNameLst>
                                          <p:attrName>ppt_x</p:attrName>
                                          <p:attrName>ppt_y</p:attrName>
                                        </p:attrNameLst>
                                      </p:cBhvr>
                                      <p:rCtr x="-1745" y="-4769"/>
                                    </p:animMotion>
                                  </p:childTnLst>
                                </p:cTn>
                              </p:par>
                              <p:par>
                                <p:cTn id="109" presetID="1" presetClass="entr" presetSubtype="0" fill="hold" grpId="0" nodeType="withEffect">
                                  <p:stCondLst>
                                    <p:cond delay="2450"/>
                                  </p:stCondLst>
                                  <p:childTnLst>
                                    <p:set>
                                      <p:cBhvr>
                                        <p:cTn id="110" dur="1" fill="hold">
                                          <p:stCondLst>
                                            <p:cond delay="0"/>
                                          </p:stCondLst>
                                        </p:cTn>
                                        <p:tgtEl>
                                          <p:spTgt spid="21"/>
                                        </p:tgtEl>
                                        <p:attrNameLst>
                                          <p:attrName>style.visibility</p:attrName>
                                        </p:attrNameLst>
                                      </p:cBhvr>
                                      <p:to>
                                        <p:strVal val="visible"/>
                                      </p:to>
                                    </p:set>
                                  </p:childTnLst>
                                </p:cTn>
                              </p:par>
                              <p:par>
                                <p:cTn id="111"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2" dur="1000" fill="hold"/>
                                        <p:tgtEl>
                                          <p:spTgt spid="21"/>
                                        </p:tgtEl>
                                        <p:attrNameLst>
                                          <p:attrName>ppt_x</p:attrName>
                                          <p:attrName>ppt_y</p:attrName>
                                        </p:attrNameLst>
                                      </p:cBhvr>
                                      <p:rCtr x="3418" y="-4491"/>
                                    </p:animMotion>
                                  </p:childTnLst>
                                </p:cTn>
                              </p:par>
                              <p:par>
                                <p:cTn id="113" presetID="1" presetClass="entr" presetSubtype="0" fill="hold" grpId="0" nodeType="withEffect">
                                  <p:stCondLst>
                                    <p:cond delay="3050"/>
                                  </p:stCondLst>
                                  <p:childTnLst>
                                    <p:set>
                                      <p:cBhvr>
                                        <p:cTn id="114" dur="1" fill="hold">
                                          <p:stCondLst>
                                            <p:cond delay="0"/>
                                          </p:stCondLst>
                                        </p:cTn>
                                        <p:tgtEl>
                                          <p:spTgt spid="128"/>
                                        </p:tgtEl>
                                        <p:attrNameLst>
                                          <p:attrName>style.visibility</p:attrName>
                                        </p:attrNameLst>
                                      </p:cBhvr>
                                      <p:to>
                                        <p:strVal val="visible"/>
                                      </p:to>
                                    </p:set>
                                  </p:childTnLst>
                                </p:cTn>
                              </p:par>
                              <p:par>
                                <p:cTn id="115"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6" dur="1150" fill="hold"/>
                                        <p:tgtEl>
                                          <p:spTgt spid="128"/>
                                        </p:tgtEl>
                                        <p:attrNameLst>
                                          <p:attrName>ppt_x</p:attrName>
                                          <p:attrName>ppt_y</p:attrName>
                                        </p:attrNameLst>
                                      </p:cBhvr>
                                      <p:rCtr x="-1745" y="-4769"/>
                                    </p:animMotion>
                                  </p:childTnLst>
                                </p:cTn>
                              </p:par>
                              <p:par>
                                <p:cTn id="117" presetID="1" presetClass="entr" presetSubtype="0" fill="hold" grpId="0" nodeType="withEffect">
                                  <p:stCondLst>
                                    <p:cond delay="3000"/>
                                  </p:stCondLst>
                                  <p:childTnLst>
                                    <p:set>
                                      <p:cBhvr>
                                        <p:cTn id="118" dur="1" fill="hold">
                                          <p:stCondLst>
                                            <p:cond delay="0"/>
                                          </p:stCondLst>
                                        </p:cTn>
                                        <p:tgtEl>
                                          <p:spTgt spid="171"/>
                                        </p:tgtEl>
                                        <p:attrNameLst>
                                          <p:attrName>style.visibility</p:attrName>
                                        </p:attrNameLst>
                                      </p:cBhvr>
                                      <p:to>
                                        <p:strVal val="visible"/>
                                      </p:to>
                                    </p:set>
                                  </p:childTnLst>
                                </p:cTn>
                              </p:par>
                              <p:par>
                                <p:cTn id="119"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0" dur="1100" fill="hold"/>
                                        <p:tgtEl>
                                          <p:spTgt spid="171"/>
                                        </p:tgtEl>
                                        <p:attrNameLst>
                                          <p:attrName>ppt_x</p:attrName>
                                          <p:attrName>ppt_y</p:attrName>
                                        </p:attrNameLst>
                                      </p:cBhvr>
                                      <p:rCtr x="3418" y="-4491"/>
                                    </p:animMotion>
                                  </p:childTnLst>
                                </p:cTn>
                              </p:par>
                              <p:par>
                                <p:cTn id="121" presetID="1" presetClass="entr" presetSubtype="0" fill="hold" grpId="0" nodeType="withEffect">
                                  <p:stCondLst>
                                    <p:cond delay="3250"/>
                                  </p:stCondLst>
                                  <p:childTnLst>
                                    <p:set>
                                      <p:cBhvr>
                                        <p:cTn id="122" dur="1" fill="hold">
                                          <p:stCondLst>
                                            <p:cond delay="0"/>
                                          </p:stCondLst>
                                        </p:cTn>
                                        <p:tgtEl>
                                          <p:spTgt spid="27"/>
                                        </p:tgtEl>
                                        <p:attrNameLst>
                                          <p:attrName>style.visibility</p:attrName>
                                        </p:attrNameLst>
                                      </p:cBhvr>
                                      <p:to>
                                        <p:strVal val="visible"/>
                                      </p:to>
                                    </p:set>
                                  </p:childTnLst>
                                </p:cTn>
                              </p:par>
                              <p:par>
                                <p:cTn id="123" presetID="42" presetClass="path" presetSubtype="0" repeatCount="indefinite" fill="hold" grpId="1" nodeType="withEffect">
                                  <p:stCondLst>
                                    <p:cond delay="3250"/>
                                  </p:stCondLst>
                                  <p:childTnLst>
                                    <p:animMotion origin="layout" path="M -1.77083E-6 -0.036 L -1.77083E-6 0.02951 " pathEditMode="relative" rAng="0" ptsTypes="AA">
                                      <p:cBhvr>
                                        <p:cTn id="124" dur="1000" spd="-100000" fill="hold"/>
                                        <p:tgtEl>
                                          <p:spTgt spid="27"/>
                                        </p:tgtEl>
                                        <p:attrNameLst>
                                          <p:attrName>ppt_x</p:attrName>
                                          <p:attrName>ppt_y</p:attrName>
                                        </p:attrNameLst>
                                      </p:cBhvr>
                                      <p:rCtr x="0" y="3275"/>
                                    </p:animMotion>
                                  </p:childTnLst>
                                </p:cTn>
                              </p:par>
                              <p:par>
                                <p:cTn id="125" presetID="1" presetClass="entr" presetSubtype="0" fill="hold" grpId="0" nodeType="withEffect">
                                  <p:stCondLst>
                                    <p:cond delay="3300"/>
                                  </p:stCondLst>
                                  <p:childTnLst>
                                    <p:set>
                                      <p:cBhvr>
                                        <p:cTn id="126" dur="1" fill="hold">
                                          <p:stCondLst>
                                            <p:cond delay="0"/>
                                          </p:stCondLst>
                                        </p:cTn>
                                        <p:tgtEl>
                                          <p:spTgt spid="35"/>
                                        </p:tgtEl>
                                        <p:attrNameLst>
                                          <p:attrName>style.visibility</p:attrName>
                                        </p:attrNameLst>
                                      </p:cBhvr>
                                      <p:to>
                                        <p:strVal val="visible"/>
                                      </p:to>
                                    </p:set>
                                  </p:childTnLst>
                                </p:cTn>
                              </p:par>
                              <p:par>
                                <p:cTn id="127" presetID="42" presetClass="path" presetSubtype="0" repeatCount="indefinite" fill="hold" grpId="1" nodeType="withEffect">
                                  <p:stCondLst>
                                    <p:cond delay="3300"/>
                                  </p:stCondLst>
                                  <p:childTnLst>
                                    <p:animMotion origin="layout" path="M -2.91667E-6 -0.01088 L -2.91667E-6 0.05671 " pathEditMode="relative" rAng="0" ptsTypes="AA">
                                      <p:cBhvr>
                                        <p:cTn id="128" dur="750" spd="-100000" fill="hold"/>
                                        <p:tgtEl>
                                          <p:spTgt spid="35"/>
                                        </p:tgtEl>
                                        <p:attrNameLst>
                                          <p:attrName>ppt_x</p:attrName>
                                          <p:attrName>ppt_y</p:attrName>
                                        </p:attrNameLst>
                                      </p:cBhvr>
                                      <p:rCtr x="0" y="3380"/>
                                    </p:animMotion>
                                  </p:childTnLst>
                                </p:cTn>
                              </p:par>
                              <p:par>
                                <p:cTn id="129" presetID="1" presetClass="entr" presetSubtype="0" fill="hold" grpId="0" nodeType="withEffect">
                                  <p:stCondLst>
                                    <p:cond delay="3350"/>
                                  </p:stCondLst>
                                  <p:childTnLst>
                                    <p:set>
                                      <p:cBhvr>
                                        <p:cTn id="130" dur="1" fill="hold">
                                          <p:stCondLst>
                                            <p:cond delay="0"/>
                                          </p:stCondLst>
                                        </p:cTn>
                                        <p:tgtEl>
                                          <p:spTgt spid="173"/>
                                        </p:tgtEl>
                                        <p:attrNameLst>
                                          <p:attrName>style.visibility</p:attrName>
                                        </p:attrNameLst>
                                      </p:cBhvr>
                                      <p:to>
                                        <p:strVal val="visible"/>
                                      </p:to>
                                    </p:set>
                                  </p:childTnLst>
                                </p:cTn>
                              </p:par>
                              <p:par>
                                <p:cTn id="131" presetID="42" presetClass="path" presetSubtype="0" repeatCount="indefinite" fill="hold" grpId="1" nodeType="withEffect">
                                  <p:stCondLst>
                                    <p:cond delay="3350"/>
                                  </p:stCondLst>
                                  <p:childTnLst>
                                    <p:animMotion origin="layout" path="M 1.45833E-6 -0.0206 L 1.45833E-6 0.04456 " pathEditMode="relative" rAng="0" ptsTypes="AA">
                                      <p:cBhvr>
                                        <p:cTn id="132" dur="850" spd="-100000" fill="hold"/>
                                        <p:tgtEl>
                                          <p:spTgt spid="173"/>
                                        </p:tgtEl>
                                        <p:attrNameLst>
                                          <p:attrName>ppt_x</p:attrName>
                                          <p:attrName>ppt_y</p:attrName>
                                        </p:attrNameLst>
                                      </p:cBhvr>
                                      <p:rCtr x="0" y="3252"/>
                                    </p:animMotion>
                                  </p:childTnLst>
                                </p:cTn>
                              </p:par>
                              <p:par>
                                <p:cTn id="133" presetID="1" presetClass="entr" presetSubtype="0" fill="hold" grpId="0" nodeType="withEffect">
                                  <p:stCondLst>
                                    <p:cond delay="3400"/>
                                  </p:stCondLst>
                                  <p:childTnLst>
                                    <p:set>
                                      <p:cBhvr>
                                        <p:cTn id="134" dur="1" fill="hold">
                                          <p:stCondLst>
                                            <p:cond delay="0"/>
                                          </p:stCondLst>
                                        </p:cTn>
                                        <p:tgtEl>
                                          <p:spTgt spid="174"/>
                                        </p:tgtEl>
                                        <p:attrNameLst>
                                          <p:attrName>style.visibility</p:attrName>
                                        </p:attrNameLst>
                                      </p:cBhvr>
                                      <p:to>
                                        <p:strVal val="visible"/>
                                      </p:to>
                                    </p:set>
                                  </p:childTnLst>
                                </p:cTn>
                              </p:par>
                              <p:par>
                                <p:cTn id="135" presetID="42" presetClass="path" presetSubtype="0" repeatCount="indefinite" fill="hold" grpId="1" nodeType="withEffect">
                                  <p:stCondLst>
                                    <p:cond delay="3400"/>
                                  </p:stCondLst>
                                  <p:childTnLst>
                                    <p:animMotion origin="layout" path="M -8.33333E-7 -0.04827 L -8.33333E-7 0.0169 " pathEditMode="relative" rAng="0" ptsTypes="AA">
                                      <p:cBhvr>
                                        <p:cTn id="136" dur="1000" spd="-100000" fill="hold"/>
                                        <p:tgtEl>
                                          <p:spTgt spid="174"/>
                                        </p:tgtEl>
                                        <p:attrNameLst>
                                          <p:attrName>ppt_x</p:attrName>
                                          <p:attrName>ppt_y</p:attrName>
                                        </p:attrNameLst>
                                      </p:cBhvr>
                                      <p:rCtr x="0" y="3252"/>
                                    </p:animMotion>
                                  </p:childTnLst>
                                </p:cTn>
                              </p:par>
                              <p:par>
                                <p:cTn id="137" presetID="1" presetClass="entr" presetSubtype="0" fill="hold" grpId="0" nodeType="withEffect">
                                  <p:stCondLst>
                                    <p:cond delay="3450"/>
                                  </p:stCondLst>
                                  <p:childTnLst>
                                    <p:set>
                                      <p:cBhvr>
                                        <p:cTn id="138" dur="1" fill="hold">
                                          <p:stCondLst>
                                            <p:cond delay="0"/>
                                          </p:stCondLst>
                                        </p:cTn>
                                        <p:tgtEl>
                                          <p:spTgt spid="25"/>
                                        </p:tgtEl>
                                        <p:attrNameLst>
                                          <p:attrName>style.visibility</p:attrName>
                                        </p:attrNameLst>
                                      </p:cBhvr>
                                      <p:to>
                                        <p:strVal val="visible"/>
                                      </p:to>
                                    </p:set>
                                  </p:childTnLst>
                                </p:cTn>
                              </p:par>
                              <p:par>
                                <p:cTn id="139" presetID="42" presetClass="path" presetSubtype="0" repeatCount="indefinite" fill="hold" grpId="1" nodeType="withEffect">
                                  <p:stCondLst>
                                    <p:cond delay="3450"/>
                                  </p:stCondLst>
                                  <p:childTnLst>
                                    <p:animMotion origin="layout" path="M 3.125E-7 -0.02303 L 3.125E-7 0.04213 " pathEditMode="relative" rAng="0" ptsTypes="AA">
                                      <p:cBhvr>
                                        <p:cTn id="140" dur="750" spd="-100000" fill="hold"/>
                                        <p:tgtEl>
                                          <p:spTgt spid="25"/>
                                        </p:tgtEl>
                                        <p:attrNameLst>
                                          <p:attrName>ppt_x</p:attrName>
                                          <p:attrName>ppt_y</p:attrName>
                                        </p:attrNameLst>
                                      </p:cBhvr>
                                      <p:rCtr x="0" y="3252"/>
                                    </p:animMotion>
                                  </p:childTnLst>
                                </p:cTn>
                              </p:par>
                              <p:par>
                                <p:cTn id="141" presetID="1" presetClass="entr" presetSubtype="0" fill="hold" grpId="0" nodeType="withEffect">
                                  <p:stCondLst>
                                    <p:cond delay="4250"/>
                                  </p:stCondLst>
                                  <p:childTnLst>
                                    <p:set>
                                      <p:cBhvr>
                                        <p:cTn id="142" dur="1" fill="hold">
                                          <p:stCondLst>
                                            <p:cond delay="0"/>
                                          </p:stCondLst>
                                        </p:cTn>
                                        <p:tgtEl>
                                          <p:spTgt spid="32"/>
                                        </p:tgtEl>
                                        <p:attrNameLst>
                                          <p:attrName>style.visibility</p:attrName>
                                        </p:attrNameLst>
                                      </p:cBhvr>
                                      <p:to>
                                        <p:strVal val="visible"/>
                                      </p:to>
                                    </p:set>
                                  </p:childTnLst>
                                </p:cTn>
                              </p:par>
                              <p:par>
                                <p:cTn id="143" presetID="42" presetClass="path" presetSubtype="0" repeatCount="indefinite" fill="hold" grpId="1" nodeType="withEffect">
                                  <p:stCondLst>
                                    <p:cond delay="4250"/>
                                  </p:stCondLst>
                                  <p:childTnLst>
                                    <p:animMotion origin="layout" path="M -1.77083E-6 -0.00868 L -1.77083E-6 0.05358 " pathEditMode="relative" rAng="0" ptsTypes="AA">
                                      <p:cBhvr>
                                        <p:cTn id="144" dur="800" spd="-100000" fill="hold"/>
                                        <p:tgtEl>
                                          <p:spTgt spid="32"/>
                                        </p:tgtEl>
                                        <p:attrNameLst>
                                          <p:attrName>ppt_x</p:attrName>
                                          <p:attrName>ppt_y</p:attrName>
                                        </p:attrNameLst>
                                      </p:cBhvr>
                                      <p:rCtr x="0" y="3113"/>
                                    </p:animMotion>
                                  </p:childTnLst>
                                </p:cTn>
                              </p:par>
                              <p:par>
                                <p:cTn id="145" presetID="1" presetClass="entr" presetSubtype="0" fill="hold" grpId="0" nodeType="withEffect">
                                  <p:stCondLst>
                                    <p:cond delay="4300"/>
                                  </p:stCondLst>
                                  <p:childTnLst>
                                    <p:set>
                                      <p:cBhvr>
                                        <p:cTn id="146" dur="1" fill="hold">
                                          <p:stCondLst>
                                            <p:cond delay="0"/>
                                          </p:stCondLst>
                                        </p:cTn>
                                        <p:tgtEl>
                                          <p:spTgt spid="16"/>
                                        </p:tgtEl>
                                        <p:attrNameLst>
                                          <p:attrName>style.visibility</p:attrName>
                                        </p:attrNameLst>
                                      </p:cBhvr>
                                      <p:to>
                                        <p:strVal val="visible"/>
                                      </p:to>
                                    </p:set>
                                  </p:childTnLst>
                                </p:cTn>
                              </p:par>
                              <p:par>
                                <p:cTn id="147" presetID="42" presetClass="path" presetSubtype="0" repeatCount="indefinite" fill="hold" grpId="1" nodeType="withEffect">
                                  <p:stCondLst>
                                    <p:cond delay="4300"/>
                                  </p:stCondLst>
                                  <p:childTnLst>
                                    <p:animMotion origin="layout" path="M 4.27083E-6 -0.03634 L 4.27083E-6 0.02604 " pathEditMode="relative" rAng="0" ptsTypes="AA">
                                      <p:cBhvr>
                                        <p:cTn id="148" dur="1000" spd="-100000" fill="hold"/>
                                        <p:tgtEl>
                                          <p:spTgt spid="16"/>
                                        </p:tgtEl>
                                        <p:attrNameLst>
                                          <p:attrName>ppt_x</p:attrName>
                                          <p:attrName>ppt_y</p:attrName>
                                        </p:attrNameLst>
                                      </p:cBhvr>
                                      <p:rCtr x="0" y="3113"/>
                                    </p:animMotion>
                                  </p:childTnLst>
                                </p:cTn>
                              </p:par>
                              <p:par>
                                <p:cTn id="149" presetID="1" presetClass="entr" presetSubtype="0" fill="hold" grpId="0" nodeType="withEffect">
                                  <p:stCondLst>
                                    <p:cond delay="4350"/>
                                  </p:stCondLst>
                                  <p:childTnLst>
                                    <p:set>
                                      <p:cBhvr>
                                        <p:cTn id="150" dur="1" fill="hold">
                                          <p:stCondLst>
                                            <p:cond delay="0"/>
                                          </p:stCondLst>
                                        </p:cTn>
                                        <p:tgtEl>
                                          <p:spTgt spid="34"/>
                                        </p:tgtEl>
                                        <p:attrNameLst>
                                          <p:attrName>style.visibility</p:attrName>
                                        </p:attrNameLst>
                                      </p:cBhvr>
                                      <p:to>
                                        <p:strVal val="visible"/>
                                      </p:to>
                                    </p:set>
                                  </p:childTnLst>
                                </p:cTn>
                              </p:par>
                              <p:par>
                                <p:cTn id="151" presetID="42" presetClass="path" presetSubtype="0" repeatCount="indefinite" fill="hold" grpId="1" nodeType="withEffect">
                                  <p:stCondLst>
                                    <p:cond delay="4350"/>
                                  </p:stCondLst>
                                  <p:childTnLst>
                                    <p:animMotion origin="layout" path="M -3.4375E-6 -0.04017 L -3.4375E-6 0.02175 " pathEditMode="relative" rAng="0" ptsTypes="AA">
                                      <p:cBhvr>
                                        <p:cTn id="152" dur="1200" spd="-100000" fill="hold"/>
                                        <p:tgtEl>
                                          <p:spTgt spid="34"/>
                                        </p:tgtEl>
                                        <p:attrNameLst>
                                          <p:attrName>ppt_x</p:attrName>
                                          <p:attrName>ppt_y</p:attrName>
                                        </p:attrNameLst>
                                      </p:cBhvr>
                                      <p:rCtr x="0" y="3090"/>
                                    </p:animMotion>
                                  </p:childTnLst>
                                </p:cTn>
                              </p:par>
                              <p:par>
                                <p:cTn id="153" presetID="1" presetClass="entr" presetSubtype="0" fill="hold" grpId="0" nodeType="withEffect">
                                  <p:stCondLst>
                                    <p:cond delay="4400"/>
                                  </p:stCondLst>
                                  <p:childTnLst>
                                    <p:set>
                                      <p:cBhvr>
                                        <p:cTn id="154" dur="1" fill="hold">
                                          <p:stCondLst>
                                            <p:cond delay="0"/>
                                          </p:stCondLst>
                                        </p:cTn>
                                        <p:tgtEl>
                                          <p:spTgt spid="178"/>
                                        </p:tgtEl>
                                        <p:attrNameLst>
                                          <p:attrName>style.visibility</p:attrName>
                                        </p:attrNameLst>
                                      </p:cBhvr>
                                      <p:to>
                                        <p:strVal val="visible"/>
                                      </p:to>
                                    </p:set>
                                  </p:childTnLst>
                                </p:cTn>
                              </p:par>
                              <p:par>
                                <p:cTn id="155" presetID="42" presetClass="path" presetSubtype="0" repeatCount="indefinite" fill="hold" grpId="1" nodeType="withEffect">
                                  <p:stCondLst>
                                    <p:cond delay="4400"/>
                                  </p:stCondLst>
                                  <p:childTnLst>
                                    <p:animMotion origin="layout" path="M 4.27083E-6 -0.03634 L 4.27083E-6 0.02604 " pathEditMode="relative" rAng="0" ptsTypes="AA">
                                      <p:cBhvr>
                                        <p:cTn id="156" dur="1000" spd="-100000" fill="hold"/>
                                        <p:tgtEl>
                                          <p:spTgt spid="178"/>
                                        </p:tgtEl>
                                        <p:attrNameLst>
                                          <p:attrName>ppt_x</p:attrName>
                                          <p:attrName>ppt_y</p:attrName>
                                        </p:attrNameLst>
                                      </p:cBhvr>
                                      <p:rCtr x="0" y="3113"/>
                                    </p:animMotion>
                                  </p:childTnLst>
                                </p:cTn>
                              </p:par>
                              <p:par>
                                <p:cTn id="157" presetID="1" presetClass="entr" presetSubtype="0" fill="hold" grpId="0" nodeType="withEffect">
                                  <p:stCondLst>
                                    <p:cond delay="4450"/>
                                  </p:stCondLst>
                                  <p:childTnLst>
                                    <p:set>
                                      <p:cBhvr>
                                        <p:cTn id="158" dur="1" fill="hold">
                                          <p:stCondLst>
                                            <p:cond delay="0"/>
                                          </p:stCondLst>
                                        </p:cTn>
                                        <p:tgtEl>
                                          <p:spTgt spid="179"/>
                                        </p:tgtEl>
                                        <p:attrNameLst>
                                          <p:attrName>style.visibility</p:attrName>
                                        </p:attrNameLst>
                                      </p:cBhvr>
                                      <p:to>
                                        <p:strVal val="visible"/>
                                      </p:to>
                                    </p:set>
                                  </p:childTnLst>
                                </p:cTn>
                              </p:par>
                              <p:par>
                                <p:cTn id="159" presetID="42" presetClass="path" presetSubtype="0" repeatCount="indefinite" fill="hold" grpId="1" nodeType="withEffect">
                                  <p:stCondLst>
                                    <p:cond delay="4450"/>
                                  </p:stCondLst>
                                  <p:childTnLst>
                                    <p:animMotion origin="layout" path="M -4.79167E-6 -0.00868 L -4.79167E-6 0.05358 " pathEditMode="relative" rAng="0" ptsTypes="AA">
                                      <p:cBhvr>
                                        <p:cTn id="160" dur="750" spd="-100000" fill="hold"/>
                                        <p:tgtEl>
                                          <p:spTgt spid="179"/>
                                        </p:tgtEl>
                                        <p:attrNameLst>
                                          <p:attrName>ppt_x</p:attrName>
                                          <p:attrName>ppt_y</p:attrName>
                                        </p:attrNameLst>
                                      </p:cBhvr>
                                      <p:rCtr x="0" y="3113"/>
                                    </p:animMotion>
                                  </p:childTnLst>
                                </p:cTn>
                              </p:par>
                              <p:par>
                                <p:cTn id="161" presetID="1" presetClass="entr" presetSubtype="0" fill="hold" grpId="0" nodeType="withEffect">
                                  <p:stCondLst>
                                    <p:cond delay="5050"/>
                                  </p:stCondLst>
                                  <p:childTnLst>
                                    <p:set>
                                      <p:cBhvr>
                                        <p:cTn id="162" dur="1" fill="hold">
                                          <p:stCondLst>
                                            <p:cond delay="0"/>
                                          </p:stCondLst>
                                        </p:cTn>
                                        <p:tgtEl>
                                          <p:spTgt spid="30"/>
                                        </p:tgtEl>
                                        <p:attrNameLst>
                                          <p:attrName>style.visibility</p:attrName>
                                        </p:attrNameLst>
                                      </p:cBhvr>
                                      <p:to>
                                        <p:strVal val="visible"/>
                                      </p:to>
                                    </p:set>
                                  </p:childTnLst>
                                </p:cTn>
                              </p:par>
                              <p:par>
                                <p:cTn id="163" presetID="42" presetClass="path" presetSubtype="0" repeatCount="indefinite" fill="hold" grpId="1" nodeType="withEffect">
                                  <p:stCondLst>
                                    <p:cond delay="5050"/>
                                  </p:stCondLst>
                                  <p:childTnLst>
                                    <p:animMotion origin="layout" path="M -1.77083E-6 -0.01274 L -1.77083E-6 0.12199 " pathEditMode="relative" rAng="0" ptsTypes="AA">
                                      <p:cBhvr>
                                        <p:cTn id="164" dur="1250" spd="-100000" fill="hold"/>
                                        <p:tgtEl>
                                          <p:spTgt spid="30"/>
                                        </p:tgtEl>
                                        <p:attrNameLst>
                                          <p:attrName>ppt_x</p:attrName>
                                          <p:attrName>ppt_y</p:attrName>
                                        </p:attrNameLst>
                                      </p:cBhvr>
                                      <p:rCtr x="0" y="6736"/>
                                    </p:animMotion>
                                  </p:childTnLst>
                                </p:cTn>
                              </p:par>
                              <p:par>
                                <p:cTn id="165" presetID="1" presetClass="entr" presetSubtype="0" fill="hold" grpId="0" nodeType="withEffect">
                                  <p:stCondLst>
                                    <p:cond delay="5100"/>
                                  </p:stCondLst>
                                  <p:childTnLst>
                                    <p:set>
                                      <p:cBhvr>
                                        <p:cTn id="166" dur="1" fill="hold">
                                          <p:stCondLst>
                                            <p:cond delay="0"/>
                                          </p:stCondLst>
                                        </p:cTn>
                                        <p:tgtEl>
                                          <p:spTgt spid="22"/>
                                        </p:tgtEl>
                                        <p:attrNameLst>
                                          <p:attrName>style.visibility</p:attrName>
                                        </p:attrNameLst>
                                      </p:cBhvr>
                                      <p:to>
                                        <p:strVal val="visible"/>
                                      </p:to>
                                    </p:set>
                                  </p:childTnLst>
                                </p:cTn>
                              </p:par>
                              <p:par>
                                <p:cTn id="167" presetID="42" presetClass="path" presetSubtype="0" repeatCount="indefinite" fill="hold" grpId="1" nodeType="withEffect">
                                  <p:stCondLst>
                                    <p:cond delay="5100"/>
                                  </p:stCondLst>
                                  <p:childTnLst>
                                    <p:animMotion origin="layout" path="M -4.58333E-6 -0.06991 L -4.58333E-6 0.06343 " pathEditMode="relative" rAng="0" ptsTypes="AA">
                                      <p:cBhvr>
                                        <p:cTn id="168" dur="1100" spd="-100000" fill="hold"/>
                                        <p:tgtEl>
                                          <p:spTgt spid="22"/>
                                        </p:tgtEl>
                                        <p:attrNameLst>
                                          <p:attrName>ppt_x</p:attrName>
                                          <p:attrName>ppt_y</p:attrName>
                                        </p:attrNameLst>
                                      </p:cBhvr>
                                      <p:rCtr x="0" y="6667"/>
                                    </p:animMotion>
                                  </p:childTnLst>
                                </p:cTn>
                              </p:par>
                              <p:par>
                                <p:cTn id="169" presetID="1" presetClass="entr" presetSubtype="0" fill="hold" grpId="0" nodeType="withEffect">
                                  <p:stCondLst>
                                    <p:cond delay="5150"/>
                                  </p:stCondLst>
                                  <p:childTnLst>
                                    <p:set>
                                      <p:cBhvr>
                                        <p:cTn id="170" dur="1" fill="hold">
                                          <p:stCondLst>
                                            <p:cond delay="0"/>
                                          </p:stCondLst>
                                        </p:cTn>
                                        <p:tgtEl>
                                          <p:spTgt spid="33"/>
                                        </p:tgtEl>
                                        <p:attrNameLst>
                                          <p:attrName>style.visibility</p:attrName>
                                        </p:attrNameLst>
                                      </p:cBhvr>
                                      <p:to>
                                        <p:strVal val="visible"/>
                                      </p:to>
                                    </p:set>
                                  </p:childTnLst>
                                </p:cTn>
                              </p:par>
                              <p:par>
                                <p:cTn id="171" presetID="42" presetClass="path" presetSubtype="0" repeatCount="indefinite" fill="hold" grpId="1" nodeType="withEffect">
                                  <p:stCondLst>
                                    <p:cond delay="5150"/>
                                  </p:stCondLst>
                                  <p:childTnLst>
                                    <p:animMotion origin="layout" path="M -8.33333E-7 -0.1125 L -8.33333E-7 0.0213 " pathEditMode="relative" rAng="0" ptsTypes="AA">
                                      <p:cBhvr>
                                        <p:cTn id="172" dur="1300" spd="-100000" fill="hold"/>
                                        <p:tgtEl>
                                          <p:spTgt spid="33"/>
                                        </p:tgtEl>
                                        <p:attrNameLst>
                                          <p:attrName>ppt_x</p:attrName>
                                          <p:attrName>ppt_y</p:attrName>
                                        </p:attrNameLst>
                                      </p:cBhvr>
                                      <p:rCtr x="0" y="6690"/>
                                    </p:animMotion>
                                  </p:childTnLst>
                                </p:cTn>
                              </p:par>
                              <p:par>
                                <p:cTn id="173" presetID="1" presetClass="entr" presetSubtype="0" fill="hold" grpId="0" nodeType="withEffect">
                                  <p:stCondLst>
                                    <p:cond delay="5200"/>
                                  </p:stCondLst>
                                  <p:childTnLst>
                                    <p:set>
                                      <p:cBhvr>
                                        <p:cTn id="174" dur="1" fill="hold">
                                          <p:stCondLst>
                                            <p:cond delay="0"/>
                                          </p:stCondLst>
                                        </p:cTn>
                                        <p:tgtEl>
                                          <p:spTgt spid="124"/>
                                        </p:tgtEl>
                                        <p:attrNameLst>
                                          <p:attrName>style.visibility</p:attrName>
                                        </p:attrNameLst>
                                      </p:cBhvr>
                                      <p:to>
                                        <p:strVal val="visible"/>
                                      </p:to>
                                    </p:set>
                                  </p:childTnLst>
                                </p:cTn>
                              </p:par>
                              <p:par>
                                <p:cTn id="175" presetID="42" presetClass="path" presetSubtype="0" repeatCount="indefinite" fill="hold" grpId="1" nodeType="withEffect">
                                  <p:stCondLst>
                                    <p:cond delay="5200"/>
                                  </p:stCondLst>
                                  <p:childTnLst>
                                    <p:animMotion origin="layout" path="M 1.66667E-6 -0.09792 L 1.66667E-6 0.03727 " pathEditMode="relative" rAng="0" ptsTypes="AA">
                                      <p:cBhvr>
                                        <p:cTn id="176" dur="1250" spd="-100000" fill="hold"/>
                                        <p:tgtEl>
                                          <p:spTgt spid="124"/>
                                        </p:tgtEl>
                                        <p:attrNameLst>
                                          <p:attrName>ppt_x</p:attrName>
                                          <p:attrName>ppt_y</p:attrName>
                                        </p:attrNameLst>
                                      </p:cBhvr>
                                      <p:rCtr x="0" y="6759"/>
                                    </p:animMotion>
                                  </p:childTnLst>
                                </p:cTn>
                              </p:par>
                              <p:par>
                                <p:cTn id="177" presetID="1" presetClass="entr" presetSubtype="0" fill="hold" grpId="0" nodeType="withEffect">
                                  <p:stCondLst>
                                    <p:cond delay="5250"/>
                                  </p:stCondLst>
                                  <p:childTnLst>
                                    <p:set>
                                      <p:cBhvr>
                                        <p:cTn id="178" dur="1" fill="hold">
                                          <p:stCondLst>
                                            <p:cond delay="0"/>
                                          </p:stCondLst>
                                        </p:cTn>
                                        <p:tgtEl>
                                          <p:spTgt spid="41"/>
                                        </p:tgtEl>
                                        <p:attrNameLst>
                                          <p:attrName>style.visibility</p:attrName>
                                        </p:attrNameLst>
                                      </p:cBhvr>
                                      <p:to>
                                        <p:strVal val="visible"/>
                                      </p:to>
                                    </p:set>
                                  </p:childTnLst>
                                </p:cTn>
                              </p:par>
                              <p:par>
                                <p:cTn id="179" presetID="42" presetClass="path" presetSubtype="0" repeatCount="indefinite" fill="hold" grpId="1" nodeType="withEffect">
                                  <p:stCondLst>
                                    <p:cond delay="5250"/>
                                  </p:stCondLst>
                                  <p:childTnLst>
                                    <p:animMotion origin="layout" path="M -2.91667E-6 -0.04039 L -2.91667E-6 0.09433 " pathEditMode="relative" rAng="0" ptsTypes="AA">
                                      <p:cBhvr>
                                        <p:cTn id="180" dur="1100" spd="-100000" fill="hold"/>
                                        <p:tgtEl>
                                          <p:spTgt spid="41"/>
                                        </p:tgtEl>
                                        <p:attrNameLst>
                                          <p:attrName>ppt_x</p:attrName>
                                          <p:attrName>ppt_y</p:attrName>
                                        </p:attrNameLst>
                                      </p:cBhvr>
                                      <p:rCtr x="0" y="6736"/>
                                    </p:animMotion>
                                  </p:childTnLst>
                                </p:cTn>
                              </p:par>
                              <p:par>
                                <p:cTn id="181" presetID="1" presetClass="entr" presetSubtype="0" fill="hold" grpId="0" nodeType="withEffect">
                                  <p:stCondLst>
                                    <p:cond delay="6450"/>
                                  </p:stCondLst>
                                  <p:childTnLst>
                                    <p:set>
                                      <p:cBhvr>
                                        <p:cTn id="182" dur="1" fill="hold">
                                          <p:stCondLst>
                                            <p:cond delay="0"/>
                                          </p:stCondLst>
                                        </p:cTn>
                                        <p:tgtEl>
                                          <p:spTgt spid="125"/>
                                        </p:tgtEl>
                                        <p:attrNameLst>
                                          <p:attrName>style.visibility</p:attrName>
                                        </p:attrNameLst>
                                      </p:cBhvr>
                                      <p:to>
                                        <p:strVal val="visible"/>
                                      </p:to>
                                    </p:set>
                                  </p:childTnLst>
                                </p:cTn>
                              </p:par>
                              <p:par>
                                <p:cTn id="183" presetID="42" presetClass="path" presetSubtype="0" repeatCount="indefinite" fill="hold" grpId="1" nodeType="withEffect">
                                  <p:stCondLst>
                                    <p:cond delay="6450"/>
                                  </p:stCondLst>
                                  <p:childTnLst>
                                    <p:animMotion origin="layout" path="M 1.66667E-6 -0.03391 L 1.66667E-6 0.10081 " pathEditMode="relative" rAng="0" ptsTypes="AA">
                                      <p:cBhvr>
                                        <p:cTn id="184" dur="1250" spd="-100000" fill="hold"/>
                                        <p:tgtEl>
                                          <p:spTgt spid="125"/>
                                        </p:tgtEl>
                                        <p:attrNameLst>
                                          <p:attrName>ppt_x</p:attrName>
                                          <p:attrName>ppt_y</p:attrName>
                                        </p:attrNameLst>
                                      </p:cBhvr>
                                      <p:rCtr x="0" y="6736"/>
                                    </p:animMotion>
                                  </p:childTnLst>
                                </p:cTn>
                              </p:par>
                              <p:par>
                                <p:cTn id="185" presetID="1" presetClass="entr" presetSubtype="0" fill="hold" grpId="0" nodeType="withEffect">
                                  <p:stCondLst>
                                    <p:cond delay="6500"/>
                                  </p:stCondLst>
                                  <p:childTnLst>
                                    <p:set>
                                      <p:cBhvr>
                                        <p:cTn id="186" dur="1" fill="hold">
                                          <p:stCondLst>
                                            <p:cond delay="0"/>
                                          </p:stCondLst>
                                        </p:cTn>
                                        <p:tgtEl>
                                          <p:spTgt spid="181"/>
                                        </p:tgtEl>
                                        <p:attrNameLst>
                                          <p:attrName>style.visibility</p:attrName>
                                        </p:attrNameLst>
                                      </p:cBhvr>
                                      <p:to>
                                        <p:strVal val="visible"/>
                                      </p:to>
                                    </p:set>
                                  </p:childTnLst>
                                </p:cTn>
                              </p:par>
                              <p:par>
                                <p:cTn id="187" presetID="42" presetClass="path" presetSubtype="0" repeatCount="indefinite" fill="hold" grpId="1" nodeType="withEffect">
                                  <p:stCondLst>
                                    <p:cond delay="6500"/>
                                  </p:stCondLst>
                                  <p:childTnLst>
                                    <p:animMotion origin="layout" path="M -1.77083E-6 -0.08496 L -1.77083E-6 0.0493 " pathEditMode="relative" rAng="0" ptsTypes="AA">
                                      <p:cBhvr>
                                        <p:cTn id="188" dur="1100" spd="-100000" fill="hold"/>
                                        <p:tgtEl>
                                          <p:spTgt spid="181"/>
                                        </p:tgtEl>
                                        <p:attrNameLst>
                                          <p:attrName>ppt_x</p:attrName>
                                          <p:attrName>ppt_y</p:attrName>
                                        </p:attrNameLst>
                                      </p:cBhvr>
                                      <p:rCtr x="0"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Rounded Corners 117">
            <a:extLst>
              <a:ext uri="{FF2B5EF4-FFF2-40B4-BE49-F238E27FC236}">
                <a16:creationId xmlns:a16="http://schemas.microsoft.com/office/drawing/2014/main" id="{81D2A81A-C2F6-448C-AAFD-FF3BC9ACA91E}"/>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19" name="sTextBox 118">
            <a:extLst>
              <a:ext uri="{FF2B5EF4-FFF2-40B4-BE49-F238E27FC236}">
                <a16:creationId xmlns:a16="http://schemas.microsoft.com/office/drawing/2014/main" id="{6F0ED993-4F45-47B7-99E2-2F5865774D06}"/>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Operational databases</a:t>
            </a:r>
          </a:p>
        </p:txBody>
      </p:sp>
      <p:sp>
        <p:nvSpPr>
          <p:cNvPr id="120" name="Rectangle: Rounded Corners 119">
            <a:extLst>
              <a:ext uri="{FF2B5EF4-FFF2-40B4-BE49-F238E27FC236}">
                <a16:creationId xmlns:a16="http://schemas.microsoft.com/office/drawing/2014/main" id="{DD41FBBE-7F8D-4BEF-82A8-935DF15F0038}"/>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FC53158A-3471-4FB7-BF29-C72A81B8F724}"/>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Analytics</a:t>
            </a:r>
          </a:p>
        </p:txBody>
      </p:sp>
      <p:sp>
        <p:nvSpPr>
          <p:cNvPr id="123" name="TextBox 122">
            <a:extLst>
              <a:ext uri="{FF2B5EF4-FFF2-40B4-BE49-F238E27FC236}">
                <a16:creationId xmlns:a16="http://schemas.microsoft.com/office/drawing/2014/main" id="{B6E41D04-6343-4F24-AB2E-ECC7DCEBDA9C}"/>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Data governance</a:t>
            </a:r>
          </a:p>
        </p:txBody>
      </p:sp>
      <p:sp>
        <p:nvSpPr>
          <p:cNvPr id="81" name="Freeform: Shape 80">
            <a:extLst>
              <a:ext uri="{FF2B5EF4-FFF2-40B4-BE49-F238E27FC236}">
                <a16:creationId xmlns:a16="http://schemas.microsoft.com/office/drawing/2014/main" id="{CB23D11E-9802-40B1-91C1-C456470CA163}"/>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ea typeface="Segoe UI" pitchFamily="34" charset="0"/>
              <a:cs typeface="Segoe UI" pitchFamily="34" charset="0"/>
            </a:endParaRPr>
          </a:p>
        </p:txBody>
      </p:sp>
      <p:sp>
        <p:nvSpPr>
          <p:cNvPr id="82" name="Title 1">
            <a:extLst>
              <a:ext uri="{FF2B5EF4-FFF2-40B4-BE49-F238E27FC236}">
                <a16:creationId xmlns:a16="http://schemas.microsoft.com/office/drawing/2014/main" id="{EC17F078-40F2-DC6F-1FB1-E4E797F97255}"/>
              </a:ext>
              <a:ext uri="{C183D7F6-B498-43B3-948B-1728B52AA6E4}">
                <adec:decorative xmlns:adec="http://schemas.microsoft.com/office/drawing/2017/decorative" val="1"/>
              </a:ext>
            </a:extLst>
          </p:cNvPr>
          <p:cNvSpPr txBox="1">
            <a:spLocks/>
          </p:cNvSpPr>
          <p:nvPr/>
        </p:nvSpPr>
        <p:spPr>
          <a:xfrm>
            <a:off x="1890443" y="-3382860"/>
            <a:ext cx="5301973"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r>
              <a:rPr lang="en-US"/>
              <a:t>Transform with the Microsoft Cloud</a:t>
            </a:r>
          </a:p>
        </p:txBody>
      </p:sp>
      <p:sp>
        <p:nvSpPr>
          <p:cNvPr id="6" name="TextBox 5">
            <a:extLst>
              <a:ext uri="{FF2B5EF4-FFF2-40B4-BE49-F238E27FC236}">
                <a16:creationId xmlns:a16="http://schemas.microsoft.com/office/drawing/2014/main" id="{C2A188D7-72FA-43E4-9F89-C2E405418A2D}"/>
              </a:ext>
              <a:ext uri="{C183D7F6-B498-43B3-948B-1728B52AA6E4}">
                <adec:decorative xmlns:adec="http://schemas.microsoft.com/office/drawing/2017/decorative" val="1"/>
              </a:ext>
            </a:extLst>
          </p:cNvPr>
          <p:cNvSpPr txBox="1"/>
          <p:nvPr/>
        </p:nvSpPr>
        <p:spPr>
          <a:xfrm>
            <a:off x="782334" y="-2164065"/>
            <a:ext cx="4342845" cy="1661993"/>
          </a:xfrm>
          <a:prstGeom prst="rect">
            <a:avLst/>
          </a:prstGeom>
          <a:noFill/>
        </p:spPr>
        <p:txBody>
          <a:bodyPr wrap="square" lIns="0" tIns="0" rIns="0" bIns="0" rtlCol="0">
            <a:spAutoFit/>
          </a:bodyPr>
          <a:lstStyle/>
          <a:p>
            <a:r>
              <a:rPr lang="en-US" sz="3600" spc="-50">
                <a:ln w="3175">
                  <a:noFill/>
                </a:ln>
                <a:latin typeface="+mj-lt"/>
                <a:cs typeface="Segoe UI" pitchFamily="34" charset="0"/>
              </a:rPr>
              <a:t>Introducing Microsoft Intelligent Data Platform</a:t>
            </a:r>
          </a:p>
        </p:txBody>
      </p:sp>
      <p:sp>
        <p:nvSpPr>
          <p:cNvPr id="2" name="Title 1">
            <a:extLst>
              <a:ext uri="{FF2B5EF4-FFF2-40B4-BE49-F238E27FC236}">
                <a16:creationId xmlns:a16="http://schemas.microsoft.com/office/drawing/2014/main" id="{57E835D0-975A-9A66-AABE-823505DC0E4E}"/>
              </a:ext>
              <a:ext uri="{C183D7F6-B498-43B3-948B-1728B52AA6E4}">
                <adec:decorative xmlns:adec="http://schemas.microsoft.com/office/drawing/2017/decorative" val="1"/>
              </a:ext>
            </a:extLst>
          </p:cNvPr>
          <p:cNvSpPr>
            <a:spLocks noGrp="1"/>
          </p:cNvSpPr>
          <p:nvPr>
            <p:ph type="title"/>
          </p:nvPr>
        </p:nvSpPr>
        <p:spPr/>
        <p:txBody>
          <a:bodyPr/>
          <a:lstStyle/>
          <a:p>
            <a:r>
              <a:rPr lang="en-US"/>
              <a:t>Transform with the Microsoft Cloud</a:t>
            </a:r>
          </a:p>
        </p:txBody>
      </p:sp>
      <p:grpSp>
        <p:nvGrpSpPr>
          <p:cNvPr id="215" name="Group 214">
            <a:extLst>
              <a:ext uri="{FF2B5EF4-FFF2-40B4-BE49-F238E27FC236}">
                <a16:creationId xmlns:a16="http://schemas.microsoft.com/office/drawing/2014/main" id="{E0512A00-6082-677B-2B22-7885BC552FAB}"/>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216" name="Freeform: Shape 215">
              <a:extLst>
                <a:ext uri="{FF2B5EF4-FFF2-40B4-BE49-F238E27FC236}">
                  <a16:creationId xmlns:a16="http://schemas.microsoft.com/office/drawing/2014/main" id="{92941EB3-EE1A-3FE6-2FE6-49C870377225}"/>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7" name="Freeform: Shape 216">
              <a:extLst>
                <a:ext uri="{FF2B5EF4-FFF2-40B4-BE49-F238E27FC236}">
                  <a16:creationId xmlns:a16="http://schemas.microsoft.com/office/drawing/2014/main" id="{19CD3E69-7728-7D11-E150-CF98FC09D673}"/>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8" name="Freeform: Shape 217">
              <a:extLst>
                <a:ext uri="{FF2B5EF4-FFF2-40B4-BE49-F238E27FC236}">
                  <a16:creationId xmlns:a16="http://schemas.microsoft.com/office/drawing/2014/main" id="{A77B75A9-983B-7242-8F60-3CB55A4FBBD2}"/>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9" name="Freeform: Shape 218">
              <a:extLst>
                <a:ext uri="{FF2B5EF4-FFF2-40B4-BE49-F238E27FC236}">
                  <a16:creationId xmlns:a16="http://schemas.microsoft.com/office/drawing/2014/main" id="{9F0FF0EA-338C-F383-7E1C-585466783CED}"/>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0" name="Freeform: Shape 219">
              <a:extLst>
                <a:ext uri="{FF2B5EF4-FFF2-40B4-BE49-F238E27FC236}">
                  <a16:creationId xmlns:a16="http://schemas.microsoft.com/office/drawing/2014/main" id="{8BE0E508-9E31-F779-C851-25E884F832C8}"/>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1" name="Freeform: Shape 220">
              <a:extLst>
                <a:ext uri="{FF2B5EF4-FFF2-40B4-BE49-F238E27FC236}">
                  <a16:creationId xmlns:a16="http://schemas.microsoft.com/office/drawing/2014/main" id="{C47E9C37-114F-98CB-113B-0414D9EEAB48}"/>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2" name="Freeform: Shape 221">
              <a:extLst>
                <a:ext uri="{FF2B5EF4-FFF2-40B4-BE49-F238E27FC236}">
                  <a16:creationId xmlns:a16="http://schemas.microsoft.com/office/drawing/2014/main" id="{1195F398-538F-89A0-21AB-5A50481FF293}"/>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3" name="Freeform: Shape 222">
              <a:extLst>
                <a:ext uri="{FF2B5EF4-FFF2-40B4-BE49-F238E27FC236}">
                  <a16:creationId xmlns:a16="http://schemas.microsoft.com/office/drawing/2014/main" id="{E790D8A4-DC0D-B7B3-20E7-24609958BE88}"/>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4" name="Freeform: Shape 223">
              <a:extLst>
                <a:ext uri="{FF2B5EF4-FFF2-40B4-BE49-F238E27FC236}">
                  <a16:creationId xmlns:a16="http://schemas.microsoft.com/office/drawing/2014/main" id="{3630FE47-27D4-A04F-EB8B-CDA6AABDB404}"/>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5" name="Freeform: Shape 224">
              <a:extLst>
                <a:ext uri="{FF2B5EF4-FFF2-40B4-BE49-F238E27FC236}">
                  <a16:creationId xmlns:a16="http://schemas.microsoft.com/office/drawing/2014/main" id="{48EF5807-1E97-9328-EBA8-2680796F767B}"/>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6" name="Freeform: Shape 225">
              <a:extLst>
                <a:ext uri="{FF2B5EF4-FFF2-40B4-BE49-F238E27FC236}">
                  <a16:creationId xmlns:a16="http://schemas.microsoft.com/office/drawing/2014/main" id="{A5B2533A-4E49-24FF-F7B7-0A4BA4847B7C}"/>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7" name="Freeform: Shape 226">
              <a:extLst>
                <a:ext uri="{FF2B5EF4-FFF2-40B4-BE49-F238E27FC236}">
                  <a16:creationId xmlns:a16="http://schemas.microsoft.com/office/drawing/2014/main" id="{6097DD06-583E-8EF2-1CC0-A482EFF210DE}"/>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8" name="Freeform: Shape 227">
              <a:extLst>
                <a:ext uri="{FF2B5EF4-FFF2-40B4-BE49-F238E27FC236}">
                  <a16:creationId xmlns:a16="http://schemas.microsoft.com/office/drawing/2014/main" id="{5D099A80-3AFA-9319-246E-89D24BB74A84}"/>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9" name="Freeform: Shape 228">
              <a:extLst>
                <a:ext uri="{FF2B5EF4-FFF2-40B4-BE49-F238E27FC236}">
                  <a16:creationId xmlns:a16="http://schemas.microsoft.com/office/drawing/2014/main" id="{AB20F003-9F94-A734-7831-B886FF790322}"/>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0" name="Freeform: Shape 229">
              <a:extLst>
                <a:ext uri="{FF2B5EF4-FFF2-40B4-BE49-F238E27FC236}">
                  <a16:creationId xmlns:a16="http://schemas.microsoft.com/office/drawing/2014/main" id="{66A7DDE6-27B7-1CB7-7D0C-181D956BA3E8}"/>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1" name="Freeform: Shape 230">
              <a:extLst>
                <a:ext uri="{FF2B5EF4-FFF2-40B4-BE49-F238E27FC236}">
                  <a16:creationId xmlns:a16="http://schemas.microsoft.com/office/drawing/2014/main" id="{DB2C78F2-9FBE-C58E-3A48-0ADE1374CBF6}"/>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2" name="Freeform: Shape 231">
              <a:extLst>
                <a:ext uri="{FF2B5EF4-FFF2-40B4-BE49-F238E27FC236}">
                  <a16:creationId xmlns:a16="http://schemas.microsoft.com/office/drawing/2014/main" id="{3E9A54A3-344E-5262-2197-EF8599E3EEED}"/>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3" name="Freeform: Shape 232">
              <a:extLst>
                <a:ext uri="{FF2B5EF4-FFF2-40B4-BE49-F238E27FC236}">
                  <a16:creationId xmlns:a16="http://schemas.microsoft.com/office/drawing/2014/main" id="{8E3785CC-7BEC-FC3C-2636-8F833B7CD9F5}"/>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4" name="Freeform: Shape 233">
              <a:extLst>
                <a:ext uri="{FF2B5EF4-FFF2-40B4-BE49-F238E27FC236}">
                  <a16:creationId xmlns:a16="http://schemas.microsoft.com/office/drawing/2014/main" id="{675E6193-7C6D-11E7-EB5F-8C79BCE3899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5" name="Freeform: Shape 234">
              <a:extLst>
                <a:ext uri="{FF2B5EF4-FFF2-40B4-BE49-F238E27FC236}">
                  <a16:creationId xmlns:a16="http://schemas.microsoft.com/office/drawing/2014/main" id="{493CB805-C5E0-C776-4BC9-6C55128620E5}"/>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6" name="Freeform: Shape 235">
              <a:extLst>
                <a:ext uri="{FF2B5EF4-FFF2-40B4-BE49-F238E27FC236}">
                  <a16:creationId xmlns:a16="http://schemas.microsoft.com/office/drawing/2014/main" id="{9B4D6969-EEF6-2589-8B4E-D182AD2ACCFC}"/>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7" name="Freeform: Shape 236">
              <a:extLst>
                <a:ext uri="{FF2B5EF4-FFF2-40B4-BE49-F238E27FC236}">
                  <a16:creationId xmlns:a16="http://schemas.microsoft.com/office/drawing/2014/main" id="{66CF0BD3-34F5-2D3F-B35E-45ECFB9E4163}"/>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8" name="Freeform: Shape 237">
              <a:extLst>
                <a:ext uri="{FF2B5EF4-FFF2-40B4-BE49-F238E27FC236}">
                  <a16:creationId xmlns:a16="http://schemas.microsoft.com/office/drawing/2014/main" id="{5ED338CD-9560-3912-5711-3BF5798B2E82}"/>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9" name="Freeform: Shape 238">
              <a:extLst>
                <a:ext uri="{FF2B5EF4-FFF2-40B4-BE49-F238E27FC236}">
                  <a16:creationId xmlns:a16="http://schemas.microsoft.com/office/drawing/2014/main" id="{FF2A6FDB-B538-DDC2-0700-A05F56E8613E}"/>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240" name="Oval 239">
            <a:extLst>
              <a:ext uri="{FF2B5EF4-FFF2-40B4-BE49-F238E27FC236}">
                <a16:creationId xmlns:a16="http://schemas.microsoft.com/office/drawing/2014/main" id="{178AAA4B-673C-4967-E100-26B288997B32}"/>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1" name="Oval 240">
            <a:extLst>
              <a:ext uri="{FF2B5EF4-FFF2-40B4-BE49-F238E27FC236}">
                <a16:creationId xmlns:a16="http://schemas.microsoft.com/office/drawing/2014/main" id="{47E9E790-EDC1-856A-A374-48DAB67CE0BE}"/>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4127E3DA-CBEE-CCB4-A973-C96A20B191CB}"/>
              </a:ext>
              <a:ext uri="{C183D7F6-B498-43B3-948B-1728B52AA6E4}">
                <adec:decorative xmlns:adec="http://schemas.microsoft.com/office/drawing/2017/decorative" val="1"/>
              </a:ext>
            </a:extLst>
          </p:cNvPr>
          <p:cNvSpPr>
            <a:spLocks noChangeAspect="1"/>
          </p:cNvSpPr>
          <p:nvPr/>
        </p:nvSpPr>
        <p:spPr bwMode="auto">
          <a:xfrm>
            <a:off x="9875827" y="5444881"/>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3" name="Oval 242">
            <a:extLst>
              <a:ext uri="{FF2B5EF4-FFF2-40B4-BE49-F238E27FC236}">
                <a16:creationId xmlns:a16="http://schemas.microsoft.com/office/drawing/2014/main" id="{E4683B0F-5639-3642-13AB-68A9CEF04E7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4" name="Oval 243">
            <a:extLst>
              <a:ext uri="{FF2B5EF4-FFF2-40B4-BE49-F238E27FC236}">
                <a16:creationId xmlns:a16="http://schemas.microsoft.com/office/drawing/2014/main" id="{627D3946-838E-D94D-D0BD-3CBCC00CC912}"/>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369D2539-A3F8-4D69-A6F0-DA4B0DC29226}"/>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6" name="Oval 245">
            <a:extLst>
              <a:ext uri="{FF2B5EF4-FFF2-40B4-BE49-F238E27FC236}">
                <a16:creationId xmlns:a16="http://schemas.microsoft.com/office/drawing/2014/main" id="{D3BB7985-3802-9D15-74A1-EF615A29795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7" name="Oval 246">
            <a:extLst>
              <a:ext uri="{FF2B5EF4-FFF2-40B4-BE49-F238E27FC236}">
                <a16:creationId xmlns:a16="http://schemas.microsoft.com/office/drawing/2014/main" id="{663D8875-9D45-8AF3-CA91-95796CD7583C}"/>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8" name="Oval 247">
            <a:extLst>
              <a:ext uri="{FF2B5EF4-FFF2-40B4-BE49-F238E27FC236}">
                <a16:creationId xmlns:a16="http://schemas.microsoft.com/office/drawing/2014/main" id="{06A75FF8-D695-A2EF-E3EE-1A8988790D1A}"/>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9" name="Oval 248">
            <a:extLst>
              <a:ext uri="{FF2B5EF4-FFF2-40B4-BE49-F238E27FC236}">
                <a16:creationId xmlns:a16="http://schemas.microsoft.com/office/drawing/2014/main" id="{03656205-678A-5409-62EF-285BCCFE3AE6}"/>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0" name="Oval 249">
            <a:extLst>
              <a:ext uri="{FF2B5EF4-FFF2-40B4-BE49-F238E27FC236}">
                <a16:creationId xmlns:a16="http://schemas.microsoft.com/office/drawing/2014/main" id="{43C7E373-B06A-7F83-0833-8E463F4F8235}"/>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1" name="Oval 250">
            <a:extLst>
              <a:ext uri="{FF2B5EF4-FFF2-40B4-BE49-F238E27FC236}">
                <a16:creationId xmlns:a16="http://schemas.microsoft.com/office/drawing/2014/main" id="{54F6707B-4E06-FE02-2E95-320828E0B5A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2" name="Oval 251">
            <a:extLst>
              <a:ext uri="{FF2B5EF4-FFF2-40B4-BE49-F238E27FC236}">
                <a16:creationId xmlns:a16="http://schemas.microsoft.com/office/drawing/2014/main" id="{3F6DFC07-AE86-E336-7E80-6922967181F1}"/>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3" name="Oval 252">
            <a:extLst>
              <a:ext uri="{FF2B5EF4-FFF2-40B4-BE49-F238E27FC236}">
                <a16:creationId xmlns:a16="http://schemas.microsoft.com/office/drawing/2014/main" id="{BFF795EF-77F1-16F1-A8FF-74763F436745}"/>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4" name="Oval 253">
            <a:extLst>
              <a:ext uri="{FF2B5EF4-FFF2-40B4-BE49-F238E27FC236}">
                <a16:creationId xmlns:a16="http://schemas.microsoft.com/office/drawing/2014/main" id="{FB78A521-FE84-8271-C568-6CA44D28A45B}"/>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pic>
        <p:nvPicPr>
          <p:cNvPr id="255" name="Picture 254">
            <a:extLst>
              <a:ext uri="{FF2B5EF4-FFF2-40B4-BE49-F238E27FC236}">
                <a16:creationId xmlns:a16="http://schemas.microsoft.com/office/drawing/2014/main" id="{DB55806F-C45F-EBC0-96B5-D3469DFEAD72}"/>
              </a:ext>
              <a:ext uri="{C183D7F6-B498-43B3-948B-1728B52AA6E4}">
                <adec:decorative xmlns:adec="http://schemas.microsoft.com/office/drawing/2017/decorative" val="1"/>
              </a:ext>
            </a:extLst>
          </p:cNvPr>
          <p:cNvPicPr>
            <a:picLocks noChangeAspect="1"/>
          </p:cNvPicPr>
          <p:nvPr/>
        </p:nvPicPr>
        <p:blipFill rotWithShape="1">
          <a:blip r:embed="rId3"/>
          <a:srcRect l="673" r="673" b="3516"/>
          <a:stretch/>
        </p:blipFill>
        <p:spPr>
          <a:xfrm>
            <a:off x="6594154" y="4228327"/>
            <a:ext cx="4805560" cy="1167600"/>
          </a:xfrm>
          <a:prstGeom prst="roundRect">
            <a:avLst>
              <a:gd name="adj" fmla="val 8157"/>
            </a:avLst>
          </a:prstGeom>
        </p:spPr>
      </p:pic>
      <p:sp>
        <p:nvSpPr>
          <p:cNvPr id="256" name="Rectangle: Rounded Corners 255">
            <a:extLst>
              <a:ext uri="{FF2B5EF4-FFF2-40B4-BE49-F238E27FC236}">
                <a16:creationId xmlns:a16="http://schemas.microsoft.com/office/drawing/2014/main" id="{ECDEDA9D-0D6B-5035-B3AA-AD697A1D88E6}"/>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257" name="sTextBox 118">
            <a:extLst>
              <a:ext uri="{FF2B5EF4-FFF2-40B4-BE49-F238E27FC236}">
                <a16:creationId xmlns:a16="http://schemas.microsoft.com/office/drawing/2014/main" id="{4BEC167F-7908-C3FF-F28A-014489C938F3}"/>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258" name="Rectangle: Rounded Corners 257">
            <a:extLst>
              <a:ext uri="{FF2B5EF4-FFF2-40B4-BE49-F238E27FC236}">
                <a16:creationId xmlns:a16="http://schemas.microsoft.com/office/drawing/2014/main" id="{63F8B2A9-C336-D440-6A4E-C8096775484C}"/>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259" name="TextBox 258">
            <a:extLst>
              <a:ext uri="{FF2B5EF4-FFF2-40B4-BE49-F238E27FC236}">
                <a16:creationId xmlns:a16="http://schemas.microsoft.com/office/drawing/2014/main" id="{74CCFC64-CE64-4436-B134-E43F87FFFC79}"/>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260" name="Rectangle: Rounded Corners 259">
            <a:extLst>
              <a:ext uri="{FF2B5EF4-FFF2-40B4-BE49-F238E27FC236}">
                <a16:creationId xmlns:a16="http://schemas.microsoft.com/office/drawing/2014/main" id="{1B5ABC9B-FD95-E69D-84B9-D2A8A88EC23C}"/>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261" name="TextBox 260">
            <a:extLst>
              <a:ext uri="{FF2B5EF4-FFF2-40B4-BE49-F238E27FC236}">
                <a16:creationId xmlns:a16="http://schemas.microsoft.com/office/drawing/2014/main" id="{FCE192D0-95BF-CE89-0D7F-D035FC885FDD}"/>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grpSp>
        <p:nvGrpSpPr>
          <p:cNvPr id="262" name="Group 261">
            <a:extLst>
              <a:ext uri="{FF2B5EF4-FFF2-40B4-BE49-F238E27FC236}">
                <a16:creationId xmlns:a16="http://schemas.microsoft.com/office/drawing/2014/main" id="{8529C202-F4F8-9A34-B6AB-68D25038819A}"/>
              </a:ext>
              <a:ext uri="{C183D7F6-B498-43B3-948B-1728B52AA6E4}">
                <adec:decorative xmlns:adec="http://schemas.microsoft.com/office/drawing/2017/decorative" val="1"/>
              </a:ext>
            </a:extLst>
          </p:cNvPr>
          <p:cNvGrpSpPr/>
          <p:nvPr/>
        </p:nvGrpSpPr>
        <p:grpSpPr>
          <a:xfrm>
            <a:off x="7925944" y="2774950"/>
            <a:ext cx="2141981" cy="1644181"/>
            <a:chOff x="15851888" y="5549900"/>
            <a:chExt cx="4283962" cy="3288361"/>
          </a:xfrm>
        </p:grpSpPr>
        <p:grpSp>
          <p:nvGrpSpPr>
            <p:cNvPr id="263" name="Group 262">
              <a:extLst>
                <a:ext uri="{FF2B5EF4-FFF2-40B4-BE49-F238E27FC236}">
                  <a16:creationId xmlns:a16="http://schemas.microsoft.com/office/drawing/2014/main" id="{CF357736-EDA5-8880-19B7-667F8C5F64B1}"/>
                </a:ext>
              </a:extLst>
            </p:cNvPr>
            <p:cNvGrpSpPr/>
            <p:nvPr/>
          </p:nvGrpSpPr>
          <p:grpSpPr>
            <a:xfrm>
              <a:off x="17570450" y="5549900"/>
              <a:ext cx="847527" cy="1911774"/>
              <a:chOff x="17572567" y="584200"/>
              <a:chExt cx="845410" cy="5719234"/>
            </a:xfrm>
          </p:grpSpPr>
          <p:cxnSp>
            <p:nvCxnSpPr>
              <p:cNvPr id="270" name="Straight Connector 67">
                <a:extLst>
                  <a:ext uri="{FF2B5EF4-FFF2-40B4-BE49-F238E27FC236}">
                    <a16:creationId xmlns:a16="http://schemas.microsoft.com/office/drawing/2014/main" id="{A894B36F-08CB-5C71-2255-7EEF24DD8095}"/>
                  </a:ext>
                </a:extLst>
              </p:cNvPr>
              <p:cNvCxnSpPr>
                <a:cxnSpLocks/>
              </p:cNvCxnSpPr>
              <p:nvPr/>
            </p:nvCxnSpPr>
            <p:spPr>
              <a:xfrm flipV="1">
                <a:off x="1757256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1" name="Straight Connector 67">
                <a:extLst>
                  <a:ext uri="{FF2B5EF4-FFF2-40B4-BE49-F238E27FC236}">
                    <a16:creationId xmlns:a16="http://schemas.microsoft.com/office/drawing/2014/main" id="{97CA631C-B914-3E68-7229-B28966289432}"/>
                  </a:ext>
                </a:extLst>
              </p:cNvPr>
              <p:cNvCxnSpPr>
                <a:cxnSpLocks/>
              </p:cNvCxnSpPr>
              <p:nvPr/>
            </p:nvCxnSpPr>
            <p:spPr>
              <a:xfrm flipV="1">
                <a:off x="17783919"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2" name="Straight Connector 67">
                <a:extLst>
                  <a:ext uri="{FF2B5EF4-FFF2-40B4-BE49-F238E27FC236}">
                    <a16:creationId xmlns:a16="http://schemas.microsoft.com/office/drawing/2014/main" id="{9311A009-9650-BAFC-DB68-A36793772B55}"/>
                  </a:ext>
                </a:extLst>
              </p:cNvPr>
              <p:cNvCxnSpPr>
                <a:cxnSpLocks/>
              </p:cNvCxnSpPr>
              <p:nvPr/>
            </p:nvCxnSpPr>
            <p:spPr>
              <a:xfrm flipV="1">
                <a:off x="17995271"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3" name="Straight Connector 67">
                <a:extLst>
                  <a:ext uri="{FF2B5EF4-FFF2-40B4-BE49-F238E27FC236}">
                    <a16:creationId xmlns:a16="http://schemas.microsoft.com/office/drawing/2014/main" id="{539724DE-65E0-27CB-4A83-8BADAEE50776}"/>
                  </a:ext>
                </a:extLst>
              </p:cNvPr>
              <p:cNvCxnSpPr>
                <a:cxnSpLocks/>
              </p:cNvCxnSpPr>
              <p:nvPr/>
            </p:nvCxnSpPr>
            <p:spPr>
              <a:xfrm flipV="1">
                <a:off x="18206623"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4" name="Straight Connector 67">
                <a:extLst>
                  <a:ext uri="{FF2B5EF4-FFF2-40B4-BE49-F238E27FC236}">
                    <a16:creationId xmlns:a16="http://schemas.microsoft.com/office/drawing/2014/main" id="{96DC6338-993B-FC25-6626-C2E95C6B51FC}"/>
                  </a:ext>
                </a:extLst>
              </p:cNvPr>
              <p:cNvCxnSpPr>
                <a:cxnSpLocks/>
              </p:cNvCxnSpPr>
              <p:nvPr/>
            </p:nvCxnSpPr>
            <p:spPr>
              <a:xfrm flipV="1">
                <a:off x="1841797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grpSp>
        <p:grpSp>
          <p:nvGrpSpPr>
            <p:cNvPr id="264" name="Graphic 79">
              <a:extLst>
                <a:ext uri="{FF2B5EF4-FFF2-40B4-BE49-F238E27FC236}">
                  <a16:creationId xmlns:a16="http://schemas.microsoft.com/office/drawing/2014/main" id="{874D9FDF-738C-A546-92F2-82CC38F7FFF2}"/>
                </a:ext>
              </a:extLst>
            </p:cNvPr>
            <p:cNvGrpSpPr/>
            <p:nvPr/>
          </p:nvGrpSpPr>
          <p:grpSpPr>
            <a:xfrm>
              <a:off x="15851888" y="7463753"/>
              <a:ext cx="4283962" cy="1374508"/>
              <a:chOff x="15851888" y="7813949"/>
              <a:chExt cx="4283962" cy="1374508"/>
            </a:xfrm>
          </p:grpSpPr>
          <p:sp>
            <p:nvSpPr>
              <p:cNvPr id="265" name="Freeform: Shape 264">
                <a:extLst>
                  <a:ext uri="{FF2B5EF4-FFF2-40B4-BE49-F238E27FC236}">
                    <a16:creationId xmlns:a16="http://schemas.microsoft.com/office/drawing/2014/main" id="{2B67CB94-A759-8048-AE68-2151AD47B3B3}"/>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CC99E46D-C6CF-D84F-C57F-F70510524C29}"/>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834FD080-E355-C5F0-4AE8-47E3F6583594}"/>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7418E60C-2626-C33C-DDEC-29B552E3BDAC}"/>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6713A0ED-9ACD-52AD-D1F8-098D426F5578}"/>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75" name="Oval 274">
            <a:extLst>
              <a:ext uri="{FF2B5EF4-FFF2-40B4-BE49-F238E27FC236}">
                <a16:creationId xmlns:a16="http://schemas.microsoft.com/office/drawing/2014/main" id="{1256C732-61CE-558C-C03B-5A98ECD329FB}"/>
              </a:ext>
              <a:ext uri="{C183D7F6-B498-43B3-948B-1728B52AA6E4}">
                <adec:decorative xmlns:adec="http://schemas.microsoft.com/office/drawing/2017/decorative" val="1"/>
              </a:ext>
            </a:extLst>
          </p:cNvPr>
          <p:cNvSpPr>
            <a:spLocks noChangeAspect="1"/>
          </p:cNvSpPr>
          <p:nvPr/>
        </p:nvSpPr>
        <p:spPr bwMode="auto">
          <a:xfrm>
            <a:off x="8757543" y="29895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15DD11F4-5C2A-5B99-E5D4-5205973382C1}"/>
              </a:ext>
              <a:ext uri="{C183D7F6-B498-43B3-948B-1728B52AA6E4}">
                <adec:decorative xmlns:adec="http://schemas.microsoft.com/office/drawing/2017/decorative" val="1"/>
              </a:ext>
            </a:extLst>
          </p:cNvPr>
          <p:cNvSpPr>
            <a:spLocks noChangeAspect="1"/>
          </p:cNvSpPr>
          <p:nvPr/>
        </p:nvSpPr>
        <p:spPr bwMode="auto">
          <a:xfrm>
            <a:off x="9078218" y="288097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8" name="Oval 277">
            <a:extLst>
              <a:ext uri="{FF2B5EF4-FFF2-40B4-BE49-F238E27FC236}">
                <a16:creationId xmlns:a16="http://schemas.microsoft.com/office/drawing/2014/main" id="{A98124F6-BE0C-1182-226A-4573C18F275F}"/>
              </a:ext>
              <a:ext uri="{C183D7F6-B498-43B3-948B-1728B52AA6E4}">
                <adec:decorative xmlns:adec="http://schemas.microsoft.com/office/drawing/2017/decorative" val="1"/>
              </a:ext>
            </a:extLst>
          </p:cNvPr>
          <p:cNvSpPr>
            <a:spLocks noChangeAspect="1"/>
          </p:cNvSpPr>
          <p:nvPr/>
        </p:nvSpPr>
        <p:spPr bwMode="auto">
          <a:xfrm>
            <a:off x="8970268" y="323911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9" name="Oval 278">
            <a:extLst>
              <a:ext uri="{FF2B5EF4-FFF2-40B4-BE49-F238E27FC236}">
                <a16:creationId xmlns:a16="http://schemas.microsoft.com/office/drawing/2014/main" id="{00CCB367-4FD2-D3B9-4D4B-4C7DA81589DC}"/>
              </a:ext>
              <a:ext uri="{C183D7F6-B498-43B3-948B-1728B52AA6E4}">
                <adec:decorative xmlns:adec="http://schemas.microsoft.com/office/drawing/2017/decorative" val="1"/>
              </a:ext>
            </a:extLst>
          </p:cNvPr>
          <p:cNvSpPr>
            <a:spLocks noChangeAspect="1"/>
          </p:cNvSpPr>
          <p:nvPr/>
        </p:nvSpPr>
        <p:spPr bwMode="auto">
          <a:xfrm>
            <a:off x="9182993" y="343596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25D10289-4263-3744-2930-57D380E4B883}"/>
              </a:ext>
              <a:ext uri="{C183D7F6-B498-43B3-948B-1728B52AA6E4}">
                <adec:decorative xmlns:adec="http://schemas.microsoft.com/office/drawing/2017/decorative" val="1"/>
              </a:ext>
            </a:extLst>
          </p:cNvPr>
          <p:cNvSpPr>
            <a:spLocks noChangeAspect="1"/>
          </p:cNvSpPr>
          <p:nvPr/>
        </p:nvSpPr>
        <p:spPr bwMode="auto">
          <a:xfrm>
            <a:off x="9586001" y="408950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A0B9E434-EB48-EE59-59E1-68F13E50005F}"/>
              </a:ext>
              <a:ext uri="{C183D7F6-B498-43B3-948B-1728B52AA6E4}">
                <adec:decorative xmlns:adec="http://schemas.microsoft.com/office/drawing/2017/decorative" val="1"/>
              </a:ext>
            </a:extLst>
          </p:cNvPr>
          <p:cNvSpPr>
            <a:spLocks noChangeAspect="1"/>
          </p:cNvSpPr>
          <p:nvPr/>
        </p:nvSpPr>
        <p:spPr bwMode="auto">
          <a:xfrm>
            <a:off x="8675302" y="41321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2" name="Oval 281">
            <a:extLst>
              <a:ext uri="{FF2B5EF4-FFF2-40B4-BE49-F238E27FC236}">
                <a16:creationId xmlns:a16="http://schemas.microsoft.com/office/drawing/2014/main" id="{C1B6A9CA-67C6-7BA1-0845-22D70EC1A062}"/>
              </a:ext>
              <a:ext uri="{C183D7F6-B498-43B3-948B-1728B52AA6E4}">
                <adec:decorative xmlns:adec="http://schemas.microsoft.com/office/drawing/2017/decorative" val="1"/>
              </a:ext>
            </a:extLst>
          </p:cNvPr>
          <p:cNvSpPr>
            <a:spLocks noChangeAspect="1"/>
          </p:cNvSpPr>
          <p:nvPr/>
        </p:nvSpPr>
        <p:spPr bwMode="auto">
          <a:xfrm>
            <a:off x="8968680" y="372928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7CE31DF8-DC87-AFC3-E8BF-7FE335CE71B5}"/>
              </a:ext>
              <a:ext uri="{C183D7F6-B498-43B3-948B-1728B52AA6E4}">
                <adec:decorative xmlns:adec="http://schemas.microsoft.com/office/drawing/2017/decorative" val="1"/>
              </a:ext>
            </a:extLst>
          </p:cNvPr>
          <p:cNvSpPr>
            <a:spLocks noChangeAspect="1"/>
          </p:cNvSpPr>
          <p:nvPr/>
        </p:nvSpPr>
        <p:spPr bwMode="auto">
          <a:xfrm>
            <a:off x="9121181" y="39396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9198ED4B-2842-BAE8-393B-F598BB9BD54A}"/>
              </a:ext>
              <a:ext uri="{C183D7F6-B498-43B3-948B-1728B52AA6E4}">
                <adec:decorative xmlns:adec="http://schemas.microsoft.com/office/drawing/2017/decorative" val="1"/>
              </a:ext>
            </a:extLst>
          </p:cNvPr>
          <p:cNvSpPr>
            <a:spLocks noChangeAspect="1"/>
          </p:cNvSpPr>
          <p:nvPr/>
        </p:nvSpPr>
        <p:spPr bwMode="auto">
          <a:xfrm>
            <a:off x="8606231" y="395780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5" name="TextBox 284">
            <a:extLst>
              <a:ext uri="{FF2B5EF4-FFF2-40B4-BE49-F238E27FC236}">
                <a16:creationId xmlns:a16="http://schemas.microsoft.com/office/drawing/2014/main" id="{890AF166-2E63-540B-DA5A-08B97D321777}"/>
              </a:ext>
              <a:ext uri="{C183D7F6-B498-43B3-948B-1728B52AA6E4}">
                <adec:decorative xmlns:adec="http://schemas.microsoft.com/office/drawing/2017/decorative" val="1"/>
              </a:ext>
            </a:extLst>
          </p:cNvPr>
          <p:cNvSpPr txBox="1"/>
          <p:nvPr/>
        </p:nvSpPr>
        <p:spPr>
          <a:xfrm>
            <a:off x="7040118" y="5162570"/>
            <a:ext cx="39136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Operational databases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Analytics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Data governance </a:t>
            </a:r>
          </a:p>
        </p:txBody>
      </p:sp>
      <p:grpSp>
        <p:nvGrpSpPr>
          <p:cNvPr id="286" name="Group 285">
            <a:extLst>
              <a:ext uri="{FF2B5EF4-FFF2-40B4-BE49-F238E27FC236}">
                <a16:creationId xmlns:a16="http://schemas.microsoft.com/office/drawing/2014/main" id="{BFC43D28-3557-77ED-A19F-FE3AB15FCA61}"/>
              </a:ext>
              <a:ext uri="{C183D7F6-B498-43B3-948B-1728B52AA6E4}">
                <adec:decorative xmlns:adec="http://schemas.microsoft.com/office/drawing/2017/decorative" val="1"/>
              </a:ext>
            </a:extLst>
          </p:cNvPr>
          <p:cNvGrpSpPr/>
          <p:nvPr/>
        </p:nvGrpSpPr>
        <p:grpSpPr>
          <a:xfrm>
            <a:off x="7040118" y="1139433"/>
            <a:ext cx="3913633" cy="1636884"/>
            <a:chOff x="14080236" y="2278866"/>
            <a:chExt cx="7827265" cy="3273768"/>
          </a:xfrm>
        </p:grpSpPr>
        <p:sp>
          <p:nvSpPr>
            <p:cNvPr id="287" name="Rectangle: Rounded Corners 286">
              <a:extLst>
                <a:ext uri="{FF2B5EF4-FFF2-40B4-BE49-F238E27FC236}">
                  <a16:creationId xmlns:a16="http://schemas.microsoft.com/office/drawing/2014/main" id="{997BF0C7-CDF1-4A1E-E3B3-E4DEA4C688BA}"/>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88" name="TextBox 287">
              <a:extLst>
                <a:ext uri="{FF2B5EF4-FFF2-40B4-BE49-F238E27FC236}">
                  <a16:creationId xmlns:a16="http://schemas.microsoft.com/office/drawing/2014/main" id="{8FD79C23-E20C-3611-2DCA-14C0E8C57893}"/>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85" name="TextBox 84">
            <a:extLst>
              <a:ext uri="{FF2B5EF4-FFF2-40B4-BE49-F238E27FC236}">
                <a16:creationId xmlns:a16="http://schemas.microsoft.com/office/drawing/2014/main" id="{8DF8D87C-001E-9628-26C8-DF6C61C2E264}"/>
              </a:ext>
              <a:ext uri="{C183D7F6-B498-43B3-948B-1728B52AA6E4}">
                <adec:decorative xmlns:adec="http://schemas.microsoft.com/office/drawing/2017/decorative" val="1"/>
              </a:ext>
            </a:extLst>
          </p:cNvPr>
          <p:cNvSpPr txBox="1"/>
          <p:nvPr/>
        </p:nvSpPr>
        <p:spPr>
          <a:xfrm>
            <a:off x="6925912" y="4411341"/>
            <a:ext cx="4225480" cy="738664"/>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spTree>
    <p:extLst>
      <p:ext uri="{BB962C8B-B14F-4D97-AF65-F5344CB8AC3E}">
        <p14:creationId xmlns:p14="http://schemas.microsoft.com/office/powerpoint/2010/main" val="203837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par>
                                <p:cTn id="8" presetID="42" presetClass="path" presetSubtype="0" decel="100000" fill="hold" nodeType="withEffect">
                                  <p:stCondLst>
                                    <p:cond delay="0"/>
                                  </p:stCondLst>
                                  <p:childTnLst>
                                    <p:animMotion origin="layout" path="M -6.25E-7 4.44444E-6 L -6.25E-7 0.03541 " pathEditMode="relative" rAng="0" ptsTypes="AA">
                                      <p:cBhvr>
                                        <p:cTn id="9" dur="700" spd="-100000" fill="hold"/>
                                        <p:tgtEl>
                                          <p:spTgt spid="286"/>
                                        </p:tgtEl>
                                        <p:attrNameLst>
                                          <p:attrName>ppt_x</p:attrName>
                                          <p:attrName>ppt_y</p:attrName>
                                        </p:attrNameLst>
                                      </p:cBhvr>
                                      <p:rCtr x="0" y="1771"/>
                                    </p:animMotion>
                                  </p:childTnLst>
                                </p:cTn>
                              </p:par>
                              <p:par>
                                <p:cTn id="10" presetID="22" presetClass="entr" presetSubtype="4" fill="hold" nodeType="with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wipe(down)">
                                      <p:cBhvr>
                                        <p:cTn id="12" dur="1000"/>
                                        <p:tgtEl>
                                          <p:spTgt spid="262"/>
                                        </p:tgtEl>
                                      </p:cBhvr>
                                    </p:animEffect>
                                  </p:childTnLst>
                                </p:cTn>
                              </p:par>
                              <p:par>
                                <p:cTn id="13" presetID="1" presetClass="entr" presetSubtype="0" fill="hold" grpId="0" nodeType="withEffect">
                                  <p:stCondLst>
                                    <p:cond delay="750"/>
                                  </p:stCondLst>
                                  <p:childTnLst>
                                    <p:set>
                                      <p:cBhvr>
                                        <p:cTn id="14" dur="1" fill="hold">
                                          <p:stCondLst>
                                            <p:cond delay="0"/>
                                          </p:stCondLst>
                                        </p:cTn>
                                        <p:tgtEl>
                                          <p:spTgt spid="249"/>
                                        </p:tgtEl>
                                        <p:attrNameLst>
                                          <p:attrName>style.visibility</p:attrName>
                                        </p:attrNameLst>
                                      </p:cBhvr>
                                      <p:to>
                                        <p:strVal val="visible"/>
                                      </p:to>
                                    </p:set>
                                  </p:childTnLst>
                                </p:cTn>
                              </p:par>
                              <p:par>
                                <p:cTn id="15"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16" dur="1250" fill="hold"/>
                                        <p:tgtEl>
                                          <p:spTgt spid="249"/>
                                        </p:tgtEl>
                                        <p:attrNameLst>
                                          <p:attrName>ppt_x</p:attrName>
                                          <p:attrName>ppt_y</p:attrName>
                                        </p:attrNameLst>
                                      </p:cBhvr>
                                      <p:rCtr x="5618" y="-8854"/>
                                    </p:animMotion>
                                  </p:childTnLst>
                                </p:cTn>
                              </p:par>
                              <p:par>
                                <p:cTn id="17" presetID="1" presetClass="entr" presetSubtype="0" fill="hold" grpId="0" nodeType="withEffect">
                                  <p:stCondLst>
                                    <p:cond delay="800"/>
                                  </p:stCondLst>
                                  <p:childTnLst>
                                    <p:set>
                                      <p:cBhvr>
                                        <p:cTn id="18" dur="1" fill="hold">
                                          <p:stCondLst>
                                            <p:cond delay="0"/>
                                          </p:stCondLst>
                                        </p:cTn>
                                        <p:tgtEl>
                                          <p:spTgt spid="245"/>
                                        </p:tgtEl>
                                        <p:attrNameLst>
                                          <p:attrName>style.visibility</p:attrName>
                                        </p:attrNameLst>
                                      </p:cBhvr>
                                      <p:to>
                                        <p:strVal val="visible"/>
                                      </p:to>
                                    </p:set>
                                  </p:childTnLst>
                                </p:cTn>
                              </p:par>
                              <p:par>
                                <p:cTn id="19"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20" dur="1750" fill="hold"/>
                                        <p:tgtEl>
                                          <p:spTgt spid="245"/>
                                        </p:tgtEl>
                                        <p:attrNameLst>
                                          <p:attrName>ppt_x</p:attrName>
                                          <p:attrName>ppt_y</p:attrName>
                                        </p:attrNameLst>
                                      </p:cBhvr>
                                      <p:rCtr x="-228" y="-8669"/>
                                    </p:animMotion>
                                  </p:childTnLst>
                                </p:cTn>
                              </p:par>
                              <p:par>
                                <p:cTn id="21" presetID="1" presetClass="entr" presetSubtype="0" fill="hold" grpId="0" nodeType="withEffect">
                                  <p:stCondLst>
                                    <p:cond delay="850"/>
                                  </p:stCondLst>
                                  <p:childTnLst>
                                    <p:set>
                                      <p:cBhvr>
                                        <p:cTn id="22" dur="1" fill="hold">
                                          <p:stCondLst>
                                            <p:cond delay="0"/>
                                          </p:stCondLst>
                                        </p:cTn>
                                        <p:tgtEl>
                                          <p:spTgt spid="248"/>
                                        </p:tgtEl>
                                        <p:attrNameLst>
                                          <p:attrName>style.visibility</p:attrName>
                                        </p:attrNameLst>
                                      </p:cBhvr>
                                      <p:to>
                                        <p:strVal val="visible"/>
                                      </p:to>
                                    </p:set>
                                  </p:childTnLst>
                                </p:cTn>
                              </p:par>
                              <p:par>
                                <p:cTn id="23"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24" dur="1250" fill="hold"/>
                                        <p:tgtEl>
                                          <p:spTgt spid="248"/>
                                        </p:tgtEl>
                                        <p:attrNameLst>
                                          <p:attrName>ppt_x</p:attrName>
                                          <p:attrName>ppt_y</p:attrName>
                                        </p:attrNameLst>
                                      </p:cBhvr>
                                      <p:rCtr x="586" y="-8657"/>
                                    </p:animMotion>
                                  </p:childTnLst>
                                </p:cTn>
                              </p:par>
                              <p:par>
                                <p:cTn id="25" presetID="1" presetClass="entr" presetSubtype="0" fill="hold" grpId="0" nodeType="withEffect">
                                  <p:stCondLst>
                                    <p:cond delay="900"/>
                                  </p:stCondLst>
                                  <p:childTnLst>
                                    <p:set>
                                      <p:cBhvr>
                                        <p:cTn id="26" dur="1" fill="hold">
                                          <p:stCondLst>
                                            <p:cond delay="0"/>
                                          </p:stCondLst>
                                        </p:cTn>
                                        <p:tgtEl>
                                          <p:spTgt spid="244"/>
                                        </p:tgtEl>
                                        <p:attrNameLst>
                                          <p:attrName>style.visibility</p:attrName>
                                        </p:attrNameLst>
                                      </p:cBhvr>
                                      <p:to>
                                        <p:strVal val="visible"/>
                                      </p:to>
                                    </p:set>
                                  </p:childTnLst>
                                </p:cTn>
                              </p:par>
                              <p:par>
                                <p:cTn id="27"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28" dur="1750" fill="hold"/>
                                        <p:tgtEl>
                                          <p:spTgt spid="244"/>
                                        </p:tgtEl>
                                        <p:attrNameLst>
                                          <p:attrName>ppt_x</p:attrName>
                                          <p:attrName>ppt_y</p:attrName>
                                        </p:attrNameLst>
                                      </p:cBhvr>
                                      <p:rCtr x="3587" y="-8681"/>
                                    </p:animMotion>
                                  </p:childTnLst>
                                </p:cTn>
                              </p:par>
                              <p:par>
                                <p:cTn id="29" presetID="1" presetClass="entr" presetSubtype="0" fill="hold" grpId="0" nodeType="withEffect">
                                  <p:stCondLst>
                                    <p:cond delay="950"/>
                                  </p:stCondLst>
                                  <p:childTnLst>
                                    <p:set>
                                      <p:cBhvr>
                                        <p:cTn id="30" dur="1" fill="hold">
                                          <p:stCondLst>
                                            <p:cond delay="0"/>
                                          </p:stCondLst>
                                        </p:cTn>
                                        <p:tgtEl>
                                          <p:spTgt spid="241"/>
                                        </p:tgtEl>
                                        <p:attrNameLst>
                                          <p:attrName>style.visibility</p:attrName>
                                        </p:attrNameLst>
                                      </p:cBhvr>
                                      <p:to>
                                        <p:strVal val="visible"/>
                                      </p:to>
                                    </p:set>
                                  </p:childTnLst>
                                </p:cTn>
                              </p:par>
                              <p:par>
                                <p:cTn id="31"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32" dur="1250" fill="hold"/>
                                        <p:tgtEl>
                                          <p:spTgt spid="241"/>
                                        </p:tgtEl>
                                        <p:attrNameLst>
                                          <p:attrName>ppt_x</p:attrName>
                                          <p:attrName>ppt_y</p:attrName>
                                        </p:attrNameLst>
                                      </p:cBhvr>
                                      <p:rCtr x="-2285" y="-8715"/>
                                    </p:animMotion>
                                  </p:childTnLst>
                                </p:cTn>
                              </p:par>
                              <p:par>
                                <p:cTn id="33" presetID="1" presetClass="entr" presetSubtype="0" fill="hold" grpId="0" nodeType="withEffect">
                                  <p:stCondLst>
                                    <p:cond delay="1000"/>
                                  </p:stCondLst>
                                  <p:childTnLst>
                                    <p:set>
                                      <p:cBhvr>
                                        <p:cTn id="34" dur="1" fill="hold">
                                          <p:stCondLst>
                                            <p:cond delay="0"/>
                                          </p:stCondLst>
                                        </p:cTn>
                                        <p:tgtEl>
                                          <p:spTgt spid="243"/>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36" dur="1500" fill="hold"/>
                                        <p:tgtEl>
                                          <p:spTgt spid="243"/>
                                        </p:tgtEl>
                                        <p:attrNameLst>
                                          <p:attrName>ppt_x</p:attrName>
                                          <p:attrName>ppt_y</p:attrName>
                                        </p:attrNameLst>
                                      </p:cBhvr>
                                      <p:rCtr x="-5195" y="-8692"/>
                                    </p:animMotion>
                                  </p:childTnLst>
                                </p:cTn>
                              </p:par>
                              <p:par>
                                <p:cTn id="37" presetID="1" presetClass="entr" presetSubtype="0" fill="hold" grpId="0" nodeType="withEffect">
                                  <p:stCondLst>
                                    <p:cond delay="1050"/>
                                  </p:stCondLst>
                                  <p:childTnLst>
                                    <p:set>
                                      <p:cBhvr>
                                        <p:cTn id="38" dur="1" fill="hold">
                                          <p:stCondLst>
                                            <p:cond delay="0"/>
                                          </p:stCondLst>
                                        </p:cTn>
                                        <p:tgtEl>
                                          <p:spTgt spid="242"/>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40" dur="1250" fill="hold"/>
                                        <p:tgtEl>
                                          <p:spTgt spid="242"/>
                                        </p:tgtEl>
                                        <p:attrNameLst>
                                          <p:attrName>ppt_x</p:attrName>
                                          <p:attrName>ppt_y</p:attrName>
                                        </p:attrNameLst>
                                      </p:cBhvr>
                                      <p:rCtr x="1211" y="-8657"/>
                                    </p:animMotion>
                                  </p:childTnLst>
                                </p:cTn>
                              </p:par>
                              <p:par>
                                <p:cTn id="41" presetID="1" presetClass="entr" presetSubtype="0" fill="hold" grpId="0" nodeType="withEffect">
                                  <p:stCondLst>
                                    <p:cond delay="1100"/>
                                  </p:stCondLst>
                                  <p:childTnLst>
                                    <p:set>
                                      <p:cBhvr>
                                        <p:cTn id="42" dur="1" fill="hold">
                                          <p:stCondLst>
                                            <p:cond delay="0"/>
                                          </p:stCondLst>
                                        </p:cTn>
                                        <p:tgtEl>
                                          <p:spTgt spid="251"/>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6953 0.15961 C 0.05156 0.1456 -0.00039 0.09699 -0.00039 -0.01389 " pathEditMode="relative" rAng="0" ptsTypes="AA">
                                      <p:cBhvr>
                                        <p:cTn id="44" dur="1500" fill="hold"/>
                                        <p:tgtEl>
                                          <p:spTgt spid="251"/>
                                        </p:tgtEl>
                                        <p:attrNameLst>
                                          <p:attrName>ppt_x</p:attrName>
                                          <p:attrName>ppt_y</p:attrName>
                                        </p:attrNameLst>
                                      </p:cBhvr>
                                      <p:rCtr x="-3496" y="-8681"/>
                                    </p:animMotion>
                                  </p:childTnLst>
                                </p:cTn>
                              </p:par>
                              <p:par>
                                <p:cTn id="45" presetID="1" presetClass="entr" presetSubtype="0" fill="hold" grpId="0" nodeType="withEffect">
                                  <p:stCondLst>
                                    <p:cond delay="1150"/>
                                  </p:stCondLst>
                                  <p:childTnLst>
                                    <p:set>
                                      <p:cBhvr>
                                        <p:cTn id="46" dur="1" fill="hold">
                                          <p:stCondLst>
                                            <p:cond delay="0"/>
                                          </p:stCondLst>
                                        </p:cTn>
                                        <p:tgtEl>
                                          <p:spTgt spid="247"/>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48" dur="1250" fill="hold"/>
                                        <p:tgtEl>
                                          <p:spTgt spid="247"/>
                                        </p:tgtEl>
                                        <p:attrNameLst>
                                          <p:attrName>ppt_x</p:attrName>
                                          <p:attrName>ppt_y</p:attrName>
                                        </p:attrNameLst>
                                      </p:cBhvr>
                                      <p:rCtr x="3893" y="-8553"/>
                                    </p:animMotion>
                                  </p:childTnLst>
                                </p:cTn>
                              </p:par>
                              <p:par>
                                <p:cTn id="49" presetID="1" presetClass="entr" presetSubtype="0" fill="hold" grpId="0" nodeType="withEffect">
                                  <p:stCondLst>
                                    <p:cond delay="1200"/>
                                  </p:stCondLst>
                                  <p:childTnLst>
                                    <p:set>
                                      <p:cBhvr>
                                        <p:cTn id="50" dur="1" fill="hold">
                                          <p:stCondLst>
                                            <p:cond delay="0"/>
                                          </p:stCondLst>
                                        </p:cTn>
                                        <p:tgtEl>
                                          <p:spTgt spid="252"/>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52" dur="1750" fill="hold"/>
                                        <p:tgtEl>
                                          <p:spTgt spid="252"/>
                                        </p:tgtEl>
                                        <p:attrNameLst>
                                          <p:attrName>ppt_x</p:attrName>
                                          <p:attrName>ppt_y</p:attrName>
                                        </p:attrNameLst>
                                      </p:cBhvr>
                                      <p:rCtr x="2982" y="-8426"/>
                                    </p:animMotion>
                                  </p:childTnLst>
                                </p:cTn>
                              </p:par>
                              <p:par>
                                <p:cTn id="53" presetID="1" presetClass="entr" presetSubtype="0" fill="hold" grpId="0" nodeType="withEffect">
                                  <p:stCondLst>
                                    <p:cond delay="1250"/>
                                  </p:stCondLst>
                                  <p:childTnLst>
                                    <p:set>
                                      <p:cBhvr>
                                        <p:cTn id="54" dur="1" fill="hold">
                                          <p:stCondLst>
                                            <p:cond delay="0"/>
                                          </p:stCondLst>
                                        </p:cTn>
                                        <p:tgtEl>
                                          <p:spTgt spid="250"/>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085 0.16389 C -0.02624 0.14121 -0.00013 0.04352 0.00033 -0.00925 " pathEditMode="relative" rAng="0" ptsTypes="AA">
                                      <p:cBhvr>
                                        <p:cTn id="56" dur="1750" fill="hold"/>
                                        <p:tgtEl>
                                          <p:spTgt spid="250"/>
                                        </p:tgtEl>
                                        <p:attrNameLst>
                                          <p:attrName>ppt_x</p:attrName>
                                          <p:attrName>ppt_y</p:attrName>
                                        </p:attrNameLst>
                                      </p:cBhvr>
                                      <p:rCtr x="5059" y="-8657"/>
                                    </p:animMotion>
                                  </p:childTnLst>
                                </p:cTn>
                              </p:par>
                              <p:par>
                                <p:cTn id="57" presetID="1" presetClass="entr" presetSubtype="0" fill="hold" grpId="0" nodeType="withEffect">
                                  <p:stCondLst>
                                    <p:cond delay="1300"/>
                                  </p:stCondLst>
                                  <p:childTnLst>
                                    <p:set>
                                      <p:cBhvr>
                                        <p:cTn id="58" dur="1" fill="hold">
                                          <p:stCondLst>
                                            <p:cond delay="0"/>
                                          </p:stCondLst>
                                        </p:cTn>
                                        <p:tgtEl>
                                          <p:spTgt spid="240"/>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60" dur="1750" fill="hold"/>
                                        <p:tgtEl>
                                          <p:spTgt spid="240"/>
                                        </p:tgtEl>
                                        <p:attrNameLst>
                                          <p:attrName>ppt_x</p:attrName>
                                          <p:attrName>ppt_y</p:attrName>
                                        </p:attrNameLst>
                                      </p:cBhvr>
                                      <p:rCtr x="5618" y="-8854"/>
                                    </p:animMotion>
                                  </p:childTnLst>
                                </p:cTn>
                              </p:par>
                              <p:par>
                                <p:cTn id="61" presetID="1" presetClass="entr" presetSubtype="0" fill="hold" grpId="0" nodeType="withEffect">
                                  <p:stCondLst>
                                    <p:cond delay="1350"/>
                                  </p:stCondLst>
                                  <p:childTnLst>
                                    <p:set>
                                      <p:cBhvr>
                                        <p:cTn id="62" dur="1" fill="hold">
                                          <p:stCondLst>
                                            <p:cond delay="0"/>
                                          </p:stCondLst>
                                        </p:cTn>
                                        <p:tgtEl>
                                          <p:spTgt spid="246"/>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64" dur="1250" fill="hold"/>
                                        <p:tgtEl>
                                          <p:spTgt spid="246"/>
                                        </p:tgtEl>
                                        <p:attrNameLst>
                                          <p:attrName>ppt_x</p:attrName>
                                          <p:attrName>ppt_y</p:attrName>
                                        </p:attrNameLst>
                                      </p:cBhvr>
                                      <p:rCtr x="2982" y="-8715"/>
                                    </p:animMotion>
                                  </p:childTnLst>
                                </p:cTn>
                              </p:par>
                              <p:par>
                                <p:cTn id="65" presetID="1" presetClass="entr" presetSubtype="0" fill="hold" grpId="0" nodeType="withEffect">
                                  <p:stCondLst>
                                    <p:cond delay="1400"/>
                                  </p:stCondLst>
                                  <p:childTnLst>
                                    <p:set>
                                      <p:cBhvr>
                                        <p:cTn id="66" dur="1" fill="hold">
                                          <p:stCondLst>
                                            <p:cond delay="0"/>
                                          </p:stCondLst>
                                        </p:cTn>
                                        <p:tgtEl>
                                          <p:spTgt spid="253"/>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68" dur="2000" fill="hold"/>
                                        <p:tgtEl>
                                          <p:spTgt spid="253"/>
                                        </p:tgtEl>
                                        <p:attrNameLst>
                                          <p:attrName>ppt_x</p:attrName>
                                          <p:attrName>ppt_y</p:attrName>
                                        </p:attrNameLst>
                                      </p:cBhvr>
                                      <p:rCtr x="3587" y="-8681"/>
                                    </p:animMotion>
                                  </p:childTnLst>
                                </p:cTn>
                              </p:par>
                              <p:par>
                                <p:cTn id="69" presetID="1" presetClass="entr" presetSubtype="0" fill="hold" grpId="0" nodeType="withEffect">
                                  <p:stCondLst>
                                    <p:cond delay="1450"/>
                                  </p:stCondLst>
                                  <p:childTnLst>
                                    <p:set>
                                      <p:cBhvr>
                                        <p:cTn id="70" dur="1" fill="hold">
                                          <p:stCondLst>
                                            <p:cond delay="0"/>
                                          </p:stCondLst>
                                        </p:cTn>
                                        <p:tgtEl>
                                          <p:spTgt spid="254"/>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72" dur="1500" fill="hold"/>
                                        <p:tgtEl>
                                          <p:spTgt spid="254"/>
                                        </p:tgtEl>
                                        <p:attrNameLst>
                                          <p:attrName>ppt_x</p:attrName>
                                          <p:attrName>ppt_y</p:attrName>
                                        </p:attrNameLst>
                                      </p:cBhvr>
                                      <p:rCtr x="-2285" y="-8715"/>
                                    </p:animMotion>
                                  </p:childTnLst>
                                </p:cTn>
                              </p:par>
                              <p:par>
                                <p:cTn id="73" presetID="1" presetClass="entr" presetSubtype="0" fill="hold" grpId="0" nodeType="withEffect">
                                  <p:stCondLst>
                                    <p:cond delay="2000"/>
                                  </p:stCondLst>
                                  <p:childTnLst>
                                    <p:set>
                                      <p:cBhvr>
                                        <p:cTn id="74" dur="1" fill="hold">
                                          <p:stCondLst>
                                            <p:cond delay="0"/>
                                          </p:stCondLst>
                                        </p:cTn>
                                        <p:tgtEl>
                                          <p:spTgt spid="284"/>
                                        </p:tgtEl>
                                        <p:attrNameLst>
                                          <p:attrName>style.visibility</p:attrName>
                                        </p:attrNameLst>
                                      </p:cBhvr>
                                      <p:to>
                                        <p:strVal val="visible"/>
                                      </p:to>
                                    </p:set>
                                  </p:childTnLst>
                                </p:cTn>
                              </p:par>
                              <p:par>
                                <p:cTn id="75" presetID="37" presetClass="path" presetSubtype="0" repeatCount="indefinite" fill="hold" grpId="1" nodeType="withEffect">
                                  <p:stCondLst>
                                    <p:cond delay="2000"/>
                                  </p:stCondLst>
                                  <p:childTnLst>
                                    <p:animMotion origin="layout" path="M -0.0567 0.05822 C -0.0483 0.02002 0.01211 0.02523 0.01263 -0.04121 C 0.01322 -0.10776 0.0125 -0.13658 0.01211 -0.17049 " pathEditMode="relative" rAng="0" ptsTypes="AAA">
                                      <p:cBhvr>
                                        <p:cTn id="76" dur="1500" fill="hold"/>
                                        <p:tgtEl>
                                          <p:spTgt spid="284"/>
                                        </p:tgtEl>
                                        <p:attrNameLst>
                                          <p:attrName>ppt_x</p:attrName>
                                          <p:attrName>ppt_y</p:attrName>
                                        </p:attrNameLst>
                                      </p:cBhvr>
                                      <p:rCtr x="3477" y="-11435"/>
                                    </p:animMotion>
                                  </p:childTnLst>
                                </p:cTn>
                              </p:par>
                              <p:par>
                                <p:cTn id="77" presetID="1" presetClass="entr" presetSubtype="0" fill="hold" grpId="0" nodeType="withEffect">
                                  <p:stCondLst>
                                    <p:cond delay="2000"/>
                                  </p:stCondLst>
                                  <p:childTnLst>
                                    <p:set>
                                      <p:cBhvr>
                                        <p:cTn id="78" dur="1" fill="hold">
                                          <p:stCondLst>
                                            <p:cond delay="0"/>
                                          </p:stCondLst>
                                        </p:cTn>
                                        <p:tgtEl>
                                          <p:spTgt spid="283"/>
                                        </p:tgtEl>
                                        <p:attrNameLst>
                                          <p:attrName>style.visibility</p:attrName>
                                        </p:attrNameLst>
                                      </p:cBhvr>
                                      <p:to>
                                        <p:strVal val="visible"/>
                                      </p:to>
                                    </p:set>
                                  </p:childTnLst>
                                </p:cTn>
                              </p:par>
                              <p:par>
                                <p:cTn id="79" presetID="37" presetClass="path" presetSubtype="0" repeatCount="indefinite" fill="hold" grpId="1" nodeType="withEffect">
                                  <p:stCondLst>
                                    <p:cond delay="2000"/>
                                  </p:stCondLst>
                                  <p:childTnLst>
                                    <p:animMotion origin="layout" path="M 0.02968 0.05821 C 0.02916 0.03923 -0.0028 0.03078 -0.00326 -0.0272 C -0.00372 -0.0853 -0.00378 -0.13461 -0.00359 -0.16829 " pathEditMode="relative" rAng="0" ptsTypes="AAA">
                                      <p:cBhvr>
                                        <p:cTn id="80" dur="1300" fill="hold"/>
                                        <p:tgtEl>
                                          <p:spTgt spid="283"/>
                                        </p:tgtEl>
                                        <p:attrNameLst>
                                          <p:attrName>ppt_x</p:attrName>
                                          <p:attrName>ppt_y</p:attrName>
                                        </p:attrNameLst>
                                      </p:cBhvr>
                                      <p:rCtr x="-1667" y="-11331"/>
                                    </p:animMotion>
                                  </p:childTnLst>
                                </p:cTn>
                              </p:par>
                              <p:par>
                                <p:cTn id="81" presetID="1" presetClass="entr" presetSubtype="0" fill="hold" grpId="0" nodeType="withEffect">
                                  <p:stCondLst>
                                    <p:cond delay="2000"/>
                                  </p:stCondLst>
                                  <p:childTnLst>
                                    <p:set>
                                      <p:cBhvr>
                                        <p:cTn id="82" dur="1" fill="hold">
                                          <p:stCondLst>
                                            <p:cond delay="0"/>
                                          </p:stCondLst>
                                        </p:cTn>
                                        <p:tgtEl>
                                          <p:spTgt spid="278"/>
                                        </p:tgtEl>
                                        <p:attrNameLst>
                                          <p:attrName>style.visibility</p:attrName>
                                        </p:attrNameLst>
                                      </p:cBhvr>
                                      <p:to>
                                        <p:strVal val="visible"/>
                                      </p:to>
                                    </p:set>
                                  </p:childTnLst>
                                </p:cTn>
                              </p:par>
                              <p:par>
                                <p:cTn id="83" presetID="42" presetClass="path" presetSubtype="0" repeatCount="indefinite" fill="hold" grpId="1" nodeType="withEffect">
                                  <p:stCondLst>
                                    <p:cond delay="2000"/>
                                  </p:stCondLst>
                                  <p:childTnLst>
                                    <p:animMotion origin="layout" path="M 4.27083E-6 -0.06516 L 4.27083E-6 0.15648 " pathEditMode="relative" rAng="0" ptsTypes="AA">
                                      <p:cBhvr>
                                        <p:cTn id="84" dur="1500" spd="-100000" fill="hold"/>
                                        <p:tgtEl>
                                          <p:spTgt spid="278"/>
                                        </p:tgtEl>
                                        <p:attrNameLst>
                                          <p:attrName>ppt_x</p:attrName>
                                          <p:attrName>ppt_y</p:attrName>
                                        </p:attrNameLst>
                                      </p:cBhvr>
                                      <p:rCtr x="0" y="11076"/>
                                    </p:animMotion>
                                  </p:childTnLst>
                                </p:cTn>
                              </p:par>
                              <p:par>
                                <p:cTn id="85" presetID="1" presetClass="entr" presetSubtype="0" fill="hold" grpId="0" nodeType="withEffect">
                                  <p:stCondLst>
                                    <p:cond delay="2000"/>
                                  </p:stCondLst>
                                  <p:childTnLst>
                                    <p:set>
                                      <p:cBhvr>
                                        <p:cTn id="86" dur="1" fill="hold">
                                          <p:stCondLst>
                                            <p:cond delay="0"/>
                                          </p:stCondLst>
                                        </p:cTn>
                                        <p:tgtEl>
                                          <p:spTgt spid="279"/>
                                        </p:tgtEl>
                                        <p:attrNameLst>
                                          <p:attrName>style.visibility</p:attrName>
                                        </p:attrNameLst>
                                      </p:cBhvr>
                                      <p:to>
                                        <p:strVal val="visible"/>
                                      </p:to>
                                    </p:set>
                                  </p:childTnLst>
                                </p:cTn>
                              </p:par>
                              <p:par>
                                <p:cTn id="87" presetID="37" presetClass="path" presetSubtype="0" repeatCount="indefinite" fill="hold" grpId="1" nodeType="withEffect">
                                  <p:stCondLst>
                                    <p:cond delay="2000"/>
                                  </p:stCondLst>
                                  <p:childTnLst>
                                    <p:animMotion origin="layout" path="M 0.06836 0.13264 C 0.06849 0.10868 -0.00013 0.09166 -0.00026 0.04201 C -0.00039 -0.00753 -0.00013 -0.06135 -0.00019 -0.09445 " pathEditMode="relative" rAng="0" ptsTypes="AAA">
                                      <p:cBhvr>
                                        <p:cTn id="88" dur="1600" fill="hold"/>
                                        <p:tgtEl>
                                          <p:spTgt spid="279"/>
                                        </p:tgtEl>
                                        <p:attrNameLst>
                                          <p:attrName>ppt_x</p:attrName>
                                          <p:attrName>ppt_y</p:attrName>
                                        </p:attrNameLst>
                                      </p:cBhvr>
                                      <p:rCtr x="-3431" y="-11354"/>
                                    </p:animMotion>
                                  </p:childTnLst>
                                </p:cTn>
                              </p:par>
                              <p:par>
                                <p:cTn id="89" presetID="1" presetClass="entr" presetSubtype="0" fill="hold" grpId="0" nodeType="withEffect">
                                  <p:stCondLst>
                                    <p:cond delay="2000"/>
                                  </p:stCondLst>
                                  <p:childTnLst>
                                    <p:set>
                                      <p:cBhvr>
                                        <p:cTn id="90" dur="1" fill="hold">
                                          <p:stCondLst>
                                            <p:cond delay="0"/>
                                          </p:stCondLst>
                                        </p:cTn>
                                        <p:tgtEl>
                                          <p:spTgt spid="281"/>
                                        </p:tgtEl>
                                        <p:attrNameLst>
                                          <p:attrName>style.visibility</p:attrName>
                                        </p:attrNameLst>
                                      </p:cBhvr>
                                      <p:to>
                                        <p:strVal val="visible"/>
                                      </p:to>
                                    </p:set>
                                  </p:childTnLst>
                                </p:cTn>
                              </p:par>
                              <p:par>
                                <p:cTn id="91" presetID="37" presetClass="path" presetSubtype="0" repeatCount="indefinite" fill="hold" grpId="1" nodeType="withEffect">
                                  <p:stCondLst>
                                    <p:cond delay="2000"/>
                                  </p:stCondLst>
                                  <p:childTnLst>
                                    <p:animMotion origin="layout" path="M -0.01856 0.03287 C -0.01856 0.00683 0.01523 0.00996 0.01562 -0.06539 C 0.01601 -0.14074 0.0153 -0.16261 0.0151 -0.19537 " pathEditMode="relative" rAng="0" ptsTypes="AAA">
                                      <p:cBhvr>
                                        <p:cTn id="92" dur="1300" fill="hold"/>
                                        <p:tgtEl>
                                          <p:spTgt spid="281"/>
                                        </p:tgtEl>
                                        <p:attrNameLst>
                                          <p:attrName>ppt_x</p:attrName>
                                          <p:attrName>ppt_y</p:attrName>
                                        </p:attrNameLst>
                                      </p:cBhvr>
                                      <p:rCtr x="1712" y="-11412"/>
                                    </p:animMotion>
                                  </p:childTnLst>
                                </p:cTn>
                              </p:par>
                              <p:par>
                                <p:cTn id="93" presetID="1" presetClass="entr" presetSubtype="0" fill="hold" grpId="0" nodeType="withEffect">
                                  <p:stCondLst>
                                    <p:cond delay="3000"/>
                                  </p:stCondLst>
                                  <p:childTnLst>
                                    <p:set>
                                      <p:cBhvr>
                                        <p:cTn id="94" dur="1" fill="hold">
                                          <p:stCondLst>
                                            <p:cond delay="0"/>
                                          </p:stCondLst>
                                        </p:cTn>
                                        <p:tgtEl>
                                          <p:spTgt spid="275"/>
                                        </p:tgtEl>
                                        <p:attrNameLst>
                                          <p:attrName>style.visibility</p:attrName>
                                        </p:attrNameLst>
                                      </p:cBhvr>
                                      <p:to>
                                        <p:strVal val="visible"/>
                                      </p:to>
                                    </p:set>
                                  </p:childTnLst>
                                </p:cTn>
                              </p:par>
                              <p:par>
                                <p:cTn id="95" presetID="37" presetClass="path" presetSubtype="0" repeatCount="indefinite" fill="hold" grpId="1" nodeType="withEffect">
                                  <p:stCondLst>
                                    <p:cond delay="3000"/>
                                  </p:stCondLst>
                                  <p:childTnLst>
                                    <p:animMotion origin="layout" path="M -0.06921 0.19943 C -0.06081 0.16123 -0.00039 0.16644 0.00013 0.1 C 0.00071 0.03345 2.1875E-6 0.00463 -0.00039 -0.02928 " pathEditMode="relative" rAng="0" ptsTypes="AAA">
                                      <p:cBhvr>
                                        <p:cTn id="96" dur="1300" fill="hold"/>
                                        <p:tgtEl>
                                          <p:spTgt spid="275"/>
                                        </p:tgtEl>
                                        <p:attrNameLst>
                                          <p:attrName>ppt_x</p:attrName>
                                          <p:attrName>ppt_y</p:attrName>
                                        </p:attrNameLst>
                                      </p:cBhvr>
                                      <p:rCtr x="3477" y="-11435"/>
                                    </p:animMotion>
                                  </p:childTnLst>
                                </p:cTn>
                              </p:par>
                              <p:par>
                                <p:cTn id="97" presetID="1" presetClass="entr" presetSubtype="0" fill="hold" grpId="0" nodeType="withEffect">
                                  <p:stCondLst>
                                    <p:cond delay="3250"/>
                                  </p:stCondLst>
                                  <p:childTnLst>
                                    <p:set>
                                      <p:cBhvr>
                                        <p:cTn id="98" dur="1" fill="hold">
                                          <p:stCondLst>
                                            <p:cond delay="0"/>
                                          </p:stCondLst>
                                        </p:cTn>
                                        <p:tgtEl>
                                          <p:spTgt spid="282"/>
                                        </p:tgtEl>
                                        <p:attrNameLst>
                                          <p:attrName>style.visibility</p:attrName>
                                        </p:attrNameLst>
                                      </p:cBhvr>
                                      <p:to>
                                        <p:strVal val="visible"/>
                                      </p:to>
                                    </p:set>
                                  </p:childTnLst>
                                </p:cTn>
                              </p:par>
                              <p:par>
                                <p:cTn id="99" presetID="42" presetClass="path" presetSubtype="0" repeatCount="indefinite" fill="hold" grpId="1" nodeType="withEffect">
                                  <p:stCondLst>
                                    <p:cond delay="3250"/>
                                  </p:stCondLst>
                                  <p:childTnLst>
                                    <p:animMotion origin="layout" path="M 4.47917E-6 -0.13693 L 4.47917E-6 0.08437 " pathEditMode="relative" rAng="0" ptsTypes="AA">
                                      <p:cBhvr>
                                        <p:cTn id="100" dur="1600" spd="-100000" fill="hold"/>
                                        <p:tgtEl>
                                          <p:spTgt spid="282"/>
                                        </p:tgtEl>
                                        <p:attrNameLst>
                                          <p:attrName>ppt_x</p:attrName>
                                          <p:attrName>ppt_y</p:attrName>
                                        </p:attrNameLst>
                                      </p:cBhvr>
                                      <p:rCtr x="0" y="11065"/>
                                    </p:animMotion>
                                  </p:childTnLst>
                                </p:cTn>
                              </p:par>
                              <p:par>
                                <p:cTn id="101" presetID="1" presetClass="entr" presetSubtype="0" fill="hold" grpId="0" nodeType="withEffect">
                                  <p:stCondLst>
                                    <p:cond delay="3150"/>
                                  </p:stCondLst>
                                  <p:childTnLst>
                                    <p:set>
                                      <p:cBhvr>
                                        <p:cTn id="102" dur="1" fill="hold">
                                          <p:stCondLst>
                                            <p:cond delay="0"/>
                                          </p:stCondLst>
                                        </p:cTn>
                                        <p:tgtEl>
                                          <p:spTgt spid="280"/>
                                        </p:tgtEl>
                                        <p:attrNameLst>
                                          <p:attrName>style.visibility</p:attrName>
                                        </p:attrNameLst>
                                      </p:cBhvr>
                                      <p:to>
                                        <p:strVal val="visible"/>
                                      </p:to>
                                    </p:set>
                                  </p:childTnLst>
                                </p:cTn>
                              </p:par>
                              <p:par>
                                <p:cTn id="103" presetID="37" presetClass="path" presetSubtype="0" repeatCount="indefinite" fill="hold" grpId="1" nodeType="withEffect">
                                  <p:stCondLst>
                                    <p:cond delay="3150"/>
                                  </p:stCondLst>
                                  <p:childTnLst>
                                    <p:animMotion origin="layout" path="M 0.03535 0.03739 C 0.03548 0.01343 -0.03314 -0.00359 -0.03327 -0.05324 C -0.0334 -0.10278 -0.03314 -0.1566 -0.03321 -0.1897 " pathEditMode="relative" rAng="0" ptsTypes="AAA">
                                      <p:cBhvr>
                                        <p:cTn id="104" dur="1500" fill="hold"/>
                                        <p:tgtEl>
                                          <p:spTgt spid="280"/>
                                        </p:tgtEl>
                                        <p:attrNameLst>
                                          <p:attrName>ppt_x</p:attrName>
                                          <p:attrName>ppt_y</p:attrName>
                                        </p:attrNameLst>
                                      </p:cBhvr>
                                      <p:rCtr x="-3438" y="-11354"/>
                                    </p:animMotion>
                                  </p:childTnLst>
                                </p:cTn>
                              </p:par>
                              <p:par>
                                <p:cTn id="105" presetID="1" presetClass="entr" presetSubtype="0" fill="hold" grpId="0" nodeType="withEffect">
                                  <p:stCondLst>
                                    <p:cond delay="2850"/>
                                  </p:stCondLst>
                                  <p:childTnLst>
                                    <p:set>
                                      <p:cBhvr>
                                        <p:cTn id="106" dur="1" fill="hold">
                                          <p:stCondLst>
                                            <p:cond delay="0"/>
                                          </p:stCondLst>
                                        </p:cTn>
                                        <p:tgtEl>
                                          <p:spTgt spid="276"/>
                                        </p:tgtEl>
                                        <p:attrNameLst>
                                          <p:attrName>style.visibility</p:attrName>
                                        </p:attrNameLst>
                                      </p:cBhvr>
                                      <p:to>
                                        <p:strVal val="visible"/>
                                      </p:to>
                                    </p:set>
                                  </p:childTnLst>
                                </p:cTn>
                              </p:par>
                              <p:par>
                                <p:cTn id="107" presetID="37" presetClass="path" presetSubtype="0" repeatCount="indefinite" fill="hold" grpId="1" nodeType="withEffect">
                                  <p:stCondLst>
                                    <p:cond delay="2850"/>
                                  </p:stCondLst>
                                  <p:childTnLst>
                                    <p:animMotion origin="layout" path="M 0.03327 0.21261 C 0.03275 0.19363 0.00078 0.18518 0.00033 0.1272 C -0.00013 0.0691 -0.0002 0.01979 1.04167E-7 -0.01389 " pathEditMode="relative" rAng="0" ptsTypes="AAA">
                                      <p:cBhvr>
                                        <p:cTn id="108" dur="1500" fill="hold"/>
                                        <p:tgtEl>
                                          <p:spTgt spid="276"/>
                                        </p:tgtEl>
                                        <p:attrNameLst>
                                          <p:attrName>ppt_x</p:attrName>
                                          <p:attrName>ppt_y</p:attrName>
                                        </p:attrNameLst>
                                      </p:cBhvr>
                                      <p:rCtr x="-1673" y="-11331"/>
                                    </p:animMotion>
                                  </p:childTnLst>
                                </p:cTn>
                              </p:par>
                              <p:par>
                                <p:cTn id="109" presetID="10" presetClass="entr" presetSubtype="0"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42" presetClass="path" presetSubtype="0" decel="100000" fill="hold" grpId="1" nodeType="withEffect">
                                  <p:stCondLst>
                                    <p:cond delay="0"/>
                                  </p:stCondLst>
                                  <p:childTnLst>
                                    <p:animMotion origin="layout" path="M 3.95833E-6 -7.40741E-7 L 3.95833E-6 0.03542 " pathEditMode="relative" rAng="0" ptsTypes="AA">
                                      <p:cBhvr>
                                        <p:cTn id="113" dur="700" spd="-100000" fill="hold"/>
                                        <p:tgtEl>
                                          <p:spTgt spid="8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0" grpId="1" animBg="1"/>
      <p:bldP spid="241" grpId="0" animBg="1"/>
      <p:bldP spid="241" grpId="1" animBg="1"/>
      <p:bldP spid="242" grpId="0" animBg="1"/>
      <p:bldP spid="242" grpId="1" animBg="1"/>
      <p:bldP spid="243" grpId="0" animBg="1"/>
      <p:bldP spid="243" grpId="1" animBg="1"/>
      <p:bldP spid="244" grpId="0" animBg="1"/>
      <p:bldP spid="244" grpId="1" animBg="1"/>
      <p:bldP spid="245" grpId="0" animBg="1"/>
      <p:bldP spid="245" grpId="1" animBg="1"/>
      <p:bldP spid="246" grpId="0" animBg="1"/>
      <p:bldP spid="246" grpId="1" animBg="1"/>
      <p:bldP spid="247" grpId="0" animBg="1"/>
      <p:bldP spid="247" grpId="1" animBg="1"/>
      <p:bldP spid="248" grpId="0" animBg="1"/>
      <p:bldP spid="248" grpId="1" animBg="1"/>
      <p:bldP spid="249" grpId="0" animBg="1"/>
      <p:bldP spid="249" grpId="1" animBg="1"/>
      <p:bldP spid="250" grpId="0" animBg="1"/>
      <p:bldP spid="250" grpId="1" animBg="1"/>
      <p:bldP spid="251" grpId="0" animBg="1"/>
      <p:bldP spid="251" grpId="1" animBg="1"/>
      <p:bldP spid="252" grpId="0" animBg="1"/>
      <p:bldP spid="252" grpId="1" animBg="1"/>
      <p:bldP spid="253" grpId="0" animBg="1"/>
      <p:bldP spid="253" grpId="1" animBg="1"/>
      <p:bldP spid="254" grpId="0" animBg="1"/>
      <p:bldP spid="254" grpId="1" animBg="1"/>
      <p:bldP spid="275" grpId="0" animBg="1"/>
      <p:bldP spid="275" grpId="1" animBg="1"/>
      <p:bldP spid="276" grpId="0" animBg="1"/>
      <p:bldP spid="276"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85" grpId="0"/>
      <p:bldP spid="8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9626BFB-C1BF-4C2F-98D7-B5076F57B11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11431" cy="6858000"/>
          </a:xfrm>
          <a:prstGeom prst="rect">
            <a:avLst/>
          </a:prstGeom>
        </p:spPr>
      </p:pic>
      <p:sp>
        <p:nvSpPr>
          <p:cNvPr id="18" name="Rectangle 17">
            <a:extLst>
              <a:ext uri="{FF2B5EF4-FFF2-40B4-BE49-F238E27FC236}">
                <a16:creationId xmlns:a16="http://schemas.microsoft.com/office/drawing/2014/main" id="{D7F570C5-0DF0-4EE2-81EC-F3FEC36FB456}"/>
              </a:ext>
              <a:ext uri="{C183D7F6-B498-43B3-948B-1728B52AA6E4}">
                <adec:decorative xmlns:adec="http://schemas.microsoft.com/office/drawing/2017/decorative" val="1"/>
              </a:ext>
            </a:extLst>
          </p:cNvPr>
          <p:cNvSpPr/>
          <p:nvPr/>
        </p:nvSpPr>
        <p:spPr>
          <a:xfrm rot="5400000">
            <a:off x="4773640" y="-4757624"/>
            <a:ext cx="2660732" cy="12175988"/>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3EDC9A1-73A5-445D-9346-B86F8CBE526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sz="3600">
                <a:solidFill>
                  <a:schemeClr val="accent2"/>
                </a:solidFill>
                <a:latin typeface="Segoe UI Semibold" panose="020B0502040204020203" pitchFamily="34" charset="0"/>
                <a:cs typeface="Segoe UI Semibold" panose="020B0502040204020203" pitchFamily="34" charset="0"/>
              </a:rPr>
              <a:t>Data </a:t>
            </a:r>
            <a:r>
              <a:rPr lang="en-US" sz="3600">
                <a:latin typeface="Segoe UI Semibold" panose="020B0502040204020203" pitchFamily="34" charset="0"/>
                <a:cs typeface="Segoe UI Semibold" panose="020B0502040204020203" pitchFamily="34" charset="0"/>
              </a:rPr>
              <a:t>is your most strategic asset</a:t>
            </a:r>
            <a:endParaRPr lang="en-US"/>
          </a:p>
        </p:txBody>
      </p:sp>
      <p:sp>
        <p:nvSpPr>
          <p:cNvPr id="5" name="Rectangle 4">
            <a:extLst>
              <a:ext uri="{FF2B5EF4-FFF2-40B4-BE49-F238E27FC236}">
                <a16:creationId xmlns:a16="http://schemas.microsoft.com/office/drawing/2014/main" id="{A5E27E56-8783-4816-AABC-9E1E3DCE793A}"/>
              </a:ext>
              <a:ext uri="{C183D7F6-B498-43B3-948B-1728B52AA6E4}">
                <adec:decorative xmlns:adec="http://schemas.microsoft.com/office/drawing/2017/decorative" val="1"/>
              </a:ext>
            </a:extLst>
          </p:cNvPr>
          <p:cNvSpPr/>
          <p:nvPr/>
        </p:nvSpPr>
        <p:spPr>
          <a:xfrm>
            <a:off x="6096000" y="2019164"/>
            <a:ext cx="4114800" cy="356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CE254B-3055-470E-9868-352A8E53527C}"/>
              </a:ext>
              <a:ext uri="{C183D7F6-B498-43B3-948B-1728B52AA6E4}">
                <adec:decorative xmlns:adec="http://schemas.microsoft.com/office/drawing/2017/decorative" val="1"/>
              </a:ext>
            </a:extLst>
          </p:cNvPr>
          <p:cNvSpPr/>
          <p:nvPr/>
        </p:nvSpPr>
        <p:spPr>
          <a:xfrm>
            <a:off x="1981200" y="2019165"/>
            <a:ext cx="4115960" cy="356307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04D4DEE0-4262-49C4-B9BC-6E0990D812AA}"/>
              </a:ext>
              <a:ext uri="{C183D7F6-B498-43B3-948B-1728B52AA6E4}">
                <adec:decorative xmlns:adec="http://schemas.microsoft.com/office/drawing/2017/decorative" val="1"/>
              </a:ext>
            </a:extLst>
          </p:cNvPr>
          <p:cNvSpPr txBox="1">
            <a:spLocks/>
          </p:cNvSpPr>
          <p:nvPr/>
        </p:nvSpPr>
        <p:spPr>
          <a:xfrm>
            <a:off x="2894507" y="4821670"/>
            <a:ext cx="2134328" cy="432814"/>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kern="1200" spc="1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a:solidFill>
                  <a:schemeClr val="tx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GARTNER</a:t>
            </a:r>
            <a:endParaRPr lang="en-US" sz="900">
              <a:solidFill>
                <a:schemeClr val="tx1"/>
              </a:solidFill>
              <a:latin typeface="Segoe UI" panose="020B0502040204020203" pitchFamily="34" charset="0"/>
              <a:cs typeface="Segoe UI" panose="020B0502040204020203" pitchFamily="34" charset="0"/>
            </a:endParaRPr>
          </a:p>
        </p:txBody>
      </p:sp>
      <p:sp>
        <p:nvSpPr>
          <p:cNvPr id="8" name="Content Placeholder 7">
            <a:extLst>
              <a:ext uri="{FF2B5EF4-FFF2-40B4-BE49-F238E27FC236}">
                <a16:creationId xmlns:a16="http://schemas.microsoft.com/office/drawing/2014/main" id="{47B0EA7C-930E-4471-B708-10FB7C1779A7}"/>
              </a:ext>
              <a:ext uri="{C183D7F6-B498-43B3-948B-1728B52AA6E4}">
                <adec:decorative xmlns:adec="http://schemas.microsoft.com/office/drawing/2017/decorative" val="1"/>
              </a:ext>
            </a:extLst>
          </p:cNvPr>
          <p:cNvSpPr txBox="1">
            <a:spLocks/>
          </p:cNvSpPr>
          <p:nvPr/>
        </p:nvSpPr>
        <p:spPr>
          <a:xfrm>
            <a:off x="2488424" y="2235287"/>
            <a:ext cx="2975082" cy="1280160"/>
          </a:xfrm>
          <a:prstGeom prst="rect">
            <a:avLst/>
          </a:prstGeom>
        </p:spPr>
        <p:txBody>
          <a:bodyPr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0">
                <a:solidFill>
                  <a:schemeClr val="tx1"/>
                </a:solidFill>
              </a:rPr>
              <a:t>90%</a:t>
            </a:r>
            <a:endParaRPr lang="en-US" sz="9000" b="0">
              <a:solidFill>
                <a:schemeClr val="tx1"/>
              </a:solidFill>
              <a:latin typeface="Segoe UI" panose="020B0502040204020203" pitchFamily="34" charset="0"/>
              <a:cs typeface="Segoe UI" panose="020B0502040204020203" pitchFamily="34" charset="0"/>
            </a:endParaRPr>
          </a:p>
        </p:txBody>
      </p:sp>
      <p:sp>
        <p:nvSpPr>
          <p:cNvPr id="9" name="Content Placeholder 7">
            <a:extLst>
              <a:ext uri="{FF2B5EF4-FFF2-40B4-BE49-F238E27FC236}">
                <a16:creationId xmlns:a16="http://schemas.microsoft.com/office/drawing/2014/main" id="{4B7B1D3F-2E8C-42B5-B058-2C8E33CCC892}"/>
              </a:ext>
              <a:ext uri="{C183D7F6-B498-43B3-948B-1728B52AA6E4}">
                <adec:decorative xmlns:adec="http://schemas.microsoft.com/office/drawing/2017/decorative" val="1"/>
              </a:ext>
            </a:extLst>
          </p:cNvPr>
          <p:cNvSpPr txBox="1">
            <a:spLocks/>
          </p:cNvSpPr>
          <p:nvPr/>
        </p:nvSpPr>
        <p:spPr>
          <a:xfrm>
            <a:off x="2394175" y="3645665"/>
            <a:ext cx="3163581" cy="1256292"/>
          </a:xfrm>
          <a:prstGeom prst="rect">
            <a:avLst/>
          </a:prstGeo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800" b="0">
                <a:solidFill>
                  <a:schemeClr val="tx1"/>
                </a:solidFill>
              </a:rPr>
              <a:t>Of corporate strategies will cite information as a critical enterprise asset by 2022</a:t>
            </a:r>
            <a:endParaRPr lang="en-US" sz="1800">
              <a:solidFill>
                <a:schemeClr val="tx1"/>
              </a:solidFill>
            </a:endParaRPr>
          </a:p>
        </p:txBody>
      </p:sp>
      <p:sp>
        <p:nvSpPr>
          <p:cNvPr id="10" name="Subtitle 2">
            <a:extLst>
              <a:ext uri="{FF2B5EF4-FFF2-40B4-BE49-F238E27FC236}">
                <a16:creationId xmlns:a16="http://schemas.microsoft.com/office/drawing/2014/main" id="{3C0F5CD8-00F6-4E65-8280-CD7DE9FF6227}"/>
              </a:ext>
              <a:ext uri="{C183D7F6-B498-43B3-948B-1728B52AA6E4}">
                <adec:decorative xmlns:adec="http://schemas.microsoft.com/office/drawing/2017/decorative" val="1"/>
              </a:ext>
            </a:extLst>
          </p:cNvPr>
          <p:cNvSpPr txBox="1">
            <a:spLocks/>
          </p:cNvSpPr>
          <p:nvPr/>
        </p:nvSpPr>
        <p:spPr>
          <a:xfrm>
            <a:off x="7179429" y="4821670"/>
            <a:ext cx="2134328" cy="432814"/>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kern="1200" spc="1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a:solidFill>
                  <a:srgbClr val="0070C0"/>
                </a:solidFill>
                <a:latin typeface="Segoe UI" panose="020B0502040204020203" pitchFamily="34" charset="0"/>
                <a:cs typeface="Segoe UI" panose="020B0502040204020203" pitchFamily="34" charset="0"/>
                <a:hlinkClick r:id="rId4"/>
              </a:rPr>
              <a:t>IDC</a:t>
            </a:r>
            <a:endParaRPr lang="en-US" sz="900">
              <a:solidFill>
                <a:srgbClr val="0070C0"/>
              </a:solidFill>
              <a:latin typeface="Segoe UI" panose="020B0502040204020203" pitchFamily="34" charset="0"/>
              <a:cs typeface="Segoe UI" panose="020B0502040204020203" pitchFamily="34" charset="0"/>
            </a:endParaRPr>
          </a:p>
        </p:txBody>
      </p:sp>
      <p:sp>
        <p:nvSpPr>
          <p:cNvPr id="11" name="Content Placeholder 7">
            <a:extLst>
              <a:ext uri="{FF2B5EF4-FFF2-40B4-BE49-F238E27FC236}">
                <a16:creationId xmlns:a16="http://schemas.microsoft.com/office/drawing/2014/main" id="{916D4A05-5E2A-4862-8FD1-0D4E63095837}"/>
              </a:ext>
              <a:ext uri="{C183D7F6-B498-43B3-948B-1728B52AA6E4}">
                <adec:decorative xmlns:adec="http://schemas.microsoft.com/office/drawing/2017/decorative" val="1"/>
              </a:ext>
            </a:extLst>
          </p:cNvPr>
          <p:cNvSpPr txBox="1">
            <a:spLocks/>
          </p:cNvSpPr>
          <p:nvPr/>
        </p:nvSpPr>
        <p:spPr>
          <a:xfrm>
            <a:off x="6268645" y="2233526"/>
            <a:ext cx="3689088" cy="1280160"/>
          </a:xfrm>
          <a:prstGeom prst="rect">
            <a:avLst/>
          </a:prstGeom>
        </p:spPr>
        <p:txBody>
          <a:bodyPr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0" b="0">
                <a:solidFill>
                  <a:schemeClr val="tx1"/>
                </a:solidFill>
                <a:latin typeface="Segoe UI" panose="020B0502040204020203" pitchFamily="34" charset="0"/>
                <a:cs typeface="Segoe UI" panose="020B0502040204020203" pitchFamily="34" charset="0"/>
              </a:rPr>
              <a:t>175 ZB</a:t>
            </a:r>
          </a:p>
        </p:txBody>
      </p:sp>
      <p:sp>
        <p:nvSpPr>
          <p:cNvPr id="12" name="Content Placeholder 7">
            <a:extLst>
              <a:ext uri="{FF2B5EF4-FFF2-40B4-BE49-F238E27FC236}">
                <a16:creationId xmlns:a16="http://schemas.microsoft.com/office/drawing/2014/main" id="{32E32A04-E1A2-4CBC-B6EA-1C84ADFC7F2B}"/>
              </a:ext>
              <a:ext uri="{C183D7F6-B498-43B3-948B-1728B52AA6E4}">
                <adec:decorative xmlns:adec="http://schemas.microsoft.com/office/drawing/2017/decorative" val="1"/>
              </a:ext>
            </a:extLst>
          </p:cNvPr>
          <p:cNvSpPr txBox="1">
            <a:spLocks/>
          </p:cNvSpPr>
          <p:nvPr/>
        </p:nvSpPr>
        <p:spPr>
          <a:xfrm>
            <a:off x="6780320" y="3645665"/>
            <a:ext cx="2873749" cy="117600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lang="en-US" sz="3200" b="1" i="0" kern="1200" cap="none" spc="-50" baseline="0">
                <a:ln w="3175">
                  <a:noFill/>
                </a:ln>
                <a:solidFill>
                  <a:schemeClr val="bg1"/>
                </a:solidFill>
                <a:effectLst/>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defRPr/>
            </a:pPr>
            <a:r>
              <a:rPr lang="en-US" sz="1800" b="0" spc="0">
                <a:ln>
                  <a:noFill/>
                </a:ln>
                <a:solidFill>
                  <a:schemeClr val="accent2"/>
                </a:solidFill>
              </a:rPr>
              <a:t>Expected global volume of data generated annually by 2025</a:t>
            </a:r>
            <a:endParaRPr lang="en-US" sz="1800" spc="0">
              <a:ln>
                <a:noFill/>
              </a:ln>
              <a:solidFill>
                <a:schemeClr val="accent2"/>
              </a:solidFill>
            </a:endParaRPr>
          </a:p>
        </p:txBody>
      </p:sp>
      <p:sp>
        <p:nvSpPr>
          <p:cNvPr id="13" name="TextBox 12">
            <a:extLst>
              <a:ext uri="{FF2B5EF4-FFF2-40B4-BE49-F238E27FC236}">
                <a16:creationId xmlns:a16="http://schemas.microsoft.com/office/drawing/2014/main" id="{9DD95611-0149-42D7-850E-9D3225036230}"/>
              </a:ext>
              <a:ext uri="{C183D7F6-B498-43B3-948B-1728B52AA6E4}">
                <adec:decorative xmlns:adec="http://schemas.microsoft.com/office/drawing/2017/decorative" val="1"/>
              </a:ext>
            </a:extLst>
          </p:cNvPr>
          <p:cNvSpPr txBox="1"/>
          <p:nvPr/>
        </p:nvSpPr>
        <p:spPr>
          <a:xfrm>
            <a:off x="2813696" y="5103299"/>
            <a:ext cx="2741170" cy="457200"/>
          </a:xfrm>
          <a:prstGeom prst="rect">
            <a:avLst/>
          </a:prstGeom>
          <a:noFill/>
        </p:spPr>
        <p:txBody>
          <a:bodyPr wrap="square" rtlCol="0">
            <a:spAutoFit/>
          </a:bodyPr>
          <a:lstStyle/>
          <a:p>
            <a:r>
              <a:rPr lang="en-US" sz="900" i="1"/>
              <a:t>Why Data and Analytics are key to digital transformation. Christy </a:t>
            </a:r>
            <a:r>
              <a:rPr lang="en-US" sz="900" i="1" err="1"/>
              <a:t>Pettey</a:t>
            </a:r>
            <a:r>
              <a:rPr lang="en-US" sz="900" i="1"/>
              <a:t>. Mar, 2019</a:t>
            </a:r>
          </a:p>
        </p:txBody>
      </p:sp>
      <p:sp>
        <p:nvSpPr>
          <p:cNvPr id="14" name="TextBox 13">
            <a:extLst>
              <a:ext uri="{FF2B5EF4-FFF2-40B4-BE49-F238E27FC236}">
                <a16:creationId xmlns:a16="http://schemas.microsoft.com/office/drawing/2014/main" id="{483DAA1F-47AE-469A-9526-3CC5BC910CCF}"/>
              </a:ext>
              <a:ext uri="{C183D7F6-B498-43B3-948B-1728B52AA6E4}">
                <adec:decorative xmlns:adec="http://schemas.microsoft.com/office/drawing/2017/decorative" val="1"/>
              </a:ext>
            </a:extLst>
          </p:cNvPr>
          <p:cNvSpPr txBox="1"/>
          <p:nvPr/>
        </p:nvSpPr>
        <p:spPr>
          <a:xfrm>
            <a:off x="7336764" y="5072111"/>
            <a:ext cx="1903085" cy="457200"/>
          </a:xfrm>
          <a:prstGeom prst="rect">
            <a:avLst/>
          </a:prstGeom>
          <a:noFill/>
        </p:spPr>
        <p:txBody>
          <a:bodyPr wrap="none" rtlCol="0">
            <a:spAutoFit/>
          </a:bodyPr>
          <a:lstStyle/>
          <a:p>
            <a:r>
              <a:rPr lang="en-US" sz="900" i="1">
                <a:solidFill>
                  <a:schemeClr val="accent2"/>
                </a:solidFill>
              </a:rPr>
              <a:t>IDC Data Age 2025, Dave </a:t>
            </a:r>
            <a:r>
              <a:rPr lang="en-US" sz="900" i="1" err="1">
                <a:solidFill>
                  <a:schemeClr val="accent2"/>
                </a:solidFill>
              </a:rPr>
              <a:t>Reinsel</a:t>
            </a:r>
            <a:r>
              <a:rPr lang="en-US" sz="900" i="1">
                <a:solidFill>
                  <a:schemeClr val="accent2"/>
                </a:solidFill>
              </a:rPr>
              <a:t>, </a:t>
            </a:r>
          </a:p>
        </p:txBody>
      </p:sp>
      <p:pic>
        <p:nvPicPr>
          <p:cNvPr id="2" name="Picture 1" descr="Azure logo">
            <a:extLst>
              <a:ext uri="{FF2B5EF4-FFF2-40B4-BE49-F238E27FC236}">
                <a16:creationId xmlns:a16="http://schemas.microsoft.com/office/drawing/2014/main" id="{C2BE9484-4C24-F5E4-51B1-DE8BC33C4D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08821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E8E5-62DC-486F-B327-9C8AE5F8C91D}"/>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governance</a:t>
            </a:r>
            <a:b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6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is becoming increasingly interdisciplinary</a:t>
            </a:r>
            <a:endParaRPr lang="en-US"/>
          </a:p>
        </p:txBody>
      </p:sp>
      <p:grpSp>
        <p:nvGrpSpPr>
          <p:cNvPr id="5" name="Group 4">
            <a:extLst>
              <a:ext uri="{FF2B5EF4-FFF2-40B4-BE49-F238E27FC236}">
                <a16:creationId xmlns:a16="http://schemas.microsoft.com/office/drawing/2014/main" id="{F45A8309-742E-491C-A004-BCA97FCBF5D2}"/>
              </a:ext>
              <a:ext uri="{C183D7F6-B498-43B3-948B-1728B52AA6E4}">
                <adec:decorative xmlns:adec="http://schemas.microsoft.com/office/drawing/2017/decorative" val="1"/>
              </a:ext>
            </a:extLst>
          </p:cNvPr>
          <p:cNvGrpSpPr/>
          <p:nvPr/>
        </p:nvGrpSpPr>
        <p:grpSpPr>
          <a:xfrm>
            <a:off x="2333896" y="3094169"/>
            <a:ext cx="2956100" cy="1610170"/>
            <a:chOff x="2333896" y="2766620"/>
            <a:chExt cx="2956100" cy="1610170"/>
          </a:xfrm>
        </p:grpSpPr>
        <p:cxnSp>
          <p:nvCxnSpPr>
            <p:cNvPr id="6" name="Straight Connector 5">
              <a:extLst>
                <a:ext uri="{FF2B5EF4-FFF2-40B4-BE49-F238E27FC236}">
                  <a16:creationId xmlns:a16="http://schemas.microsoft.com/office/drawing/2014/main" id="{EA0DDE9A-AD65-479B-A9E8-5FD50F38513D}"/>
                </a:ext>
              </a:extLst>
            </p:cNvPr>
            <p:cNvCxnSpPr>
              <a:cxnSpLocks/>
            </p:cNvCxnSpPr>
            <p:nvPr/>
          </p:nvCxnSpPr>
          <p:spPr>
            <a:xfrm>
              <a:off x="24554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1CA3BBDA-24DC-4225-95D4-0CF72C90AC39}"/>
                </a:ext>
              </a:extLst>
            </p:cNvPr>
            <p:cNvCxnSpPr>
              <a:cxnSpLocks/>
            </p:cNvCxnSpPr>
            <p:nvPr/>
          </p:nvCxnSpPr>
          <p:spPr>
            <a:xfrm>
              <a:off x="25600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A6C823CB-7D1F-4D85-B180-6E060F742031}"/>
                </a:ext>
              </a:extLst>
            </p:cNvPr>
            <p:cNvCxnSpPr>
              <a:cxnSpLocks/>
            </p:cNvCxnSpPr>
            <p:nvPr/>
          </p:nvCxnSpPr>
          <p:spPr>
            <a:xfrm>
              <a:off x="23338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C995F7A0-59BD-4955-92DA-827CDCEADA8F}"/>
              </a:ext>
              <a:ext uri="{C183D7F6-B498-43B3-948B-1728B52AA6E4}">
                <adec:decorative xmlns:adec="http://schemas.microsoft.com/office/drawing/2017/decorative" val="1"/>
              </a:ext>
            </a:extLst>
          </p:cNvPr>
          <p:cNvGrpSpPr/>
          <p:nvPr/>
        </p:nvGrpSpPr>
        <p:grpSpPr>
          <a:xfrm flipH="1">
            <a:off x="6870875" y="3094169"/>
            <a:ext cx="2956100" cy="1610170"/>
            <a:chOff x="6131196" y="2766620"/>
            <a:chExt cx="2956100" cy="1610170"/>
          </a:xfrm>
        </p:grpSpPr>
        <p:cxnSp>
          <p:nvCxnSpPr>
            <p:cNvPr id="10" name="Straight Connector 9">
              <a:extLst>
                <a:ext uri="{FF2B5EF4-FFF2-40B4-BE49-F238E27FC236}">
                  <a16:creationId xmlns:a16="http://schemas.microsoft.com/office/drawing/2014/main" id="{779F0062-DCDD-42F7-8CC4-52E719539E93}"/>
                </a:ext>
              </a:extLst>
            </p:cNvPr>
            <p:cNvCxnSpPr>
              <a:cxnSpLocks/>
            </p:cNvCxnSpPr>
            <p:nvPr/>
          </p:nvCxnSpPr>
          <p:spPr>
            <a:xfrm>
              <a:off x="62527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29B9DCF1-FD91-449C-8860-C3FD91A00D04}"/>
                </a:ext>
              </a:extLst>
            </p:cNvPr>
            <p:cNvCxnSpPr>
              <a:cxnSpLocks/>
            </p:cNvCxnSpPr>
            <p:nvPr/>
          </p:nvCxnSpPr>
          <p:spPr>
            <a:xfrm>
              <a:off x="63573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CF7E821A-849F-4C3E-8CB6-D090D6F172B3}"/>
                </a:ext>
              </a:extLst>
            </p:cNvPr>
            <p:cNvCxnSpPr>
              <a:cxnSpLocks/>
            </p:cNvCxnSpPr>
            <p:nvPr/>
          </p:nvCxnSpPr>
          <p:spPr>
            <a:xfrm>
              <a:off x="61311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sp>
        <p:nvSpPr>
          <p:cNvPr id="17" name="Text Placeholder 2">
            <a:extLst>
              <a:ext uri="{FF2B5EF4-FFF2-40B4-BE49-F238E27FC236}">
                <a16:creationId xmlns:a16="http://schemas.microsoft.com/office/drawing/2014/main" id="{A684412D-F6CF-4B84-A3B0-B5B07EF26A51}"/>
              </a:ext>
              <a:ext uri="{C183D7F6-B498-43B3-948B-1728B52AA6E4}">
                <adec:decorative xmlns:adec="http://schemas.microsoft.com/office/drawing/2017/decorative" val="1"/>
              </a:ext>
            </a:extLst>
          </p:cNvPr>
          <p:cNvSpPr txBox="1">
            <a:spLocks/>
          </p:cNvSpPr>
          <p:nvPr/>
        </p:nvSpPr>
        <p:spPr>
          <a:xfrm>
            <a:off x="728408" y="4093383"/>
            <a:ext cx="2825369"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What data do I have?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Where did the data originate?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Can I trust it?</a:t>
            </a:r>
            <a:endParaRPr kumimoji="0" lang="en-US" sz="14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8" name="Subtitle 3">
            <a:extLst>
              <a:ext uri="{FF2B5EF4-FFF2-40B4-BE49-F238E27FC236}">
                <a16:creationId xmlns:a16="http://schemas.microsoft.com/office/drawing/2014/main" id="{8090B1FD-2A25-4107-97DA-5779ED334CE7}"/>
              </a:ext>
              <a:ext uri="{C183D7F6-B498-43B3-948B-1728B52AA6E4}">
                <adec:decorative xmlns:adec="http://schemas.microsoft.com/office/drawing/2017/decorative" val="1"/>
              </a:ext>
            </a:extLst>
          </p:cNvPr>
          <p:cNvSpPr txBox="1">
            <a:spLocks/>
          </p:cNvSpPr>
          <p:nvPr/>
        </p:nvSpPr>
        <p:spPr>
          <a:xfrm>
            <a:off x="728409" y="3722250"/>
            <a:ext cx="2825368" cy="2469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spc="150">
                <a:solidFill>
                  <a:schemeClr val="accent2"/>
                </a:solidFill>
                <a:latin typeface="Segoe UI Semibold" panose="020B0502040204020203" pitchFamily="34" charset="0"/>
                <a:cs typeface="Segoe UI Semibold" panose="020B0502040204020203" pitchFamily="34" charset="0"/>
              </a:rPr>
              <a:t>DISCOVERY</a:t>
            </a:r>
          </a:p>
        </p:txBody>
      </p:sp>
      <p:sp>
        <p:nvSpPr>
          <p:cNvPr id="19" name="Text Placeholder 2">
            <a:extLst>
              <a:ext uri="{FF2B5EF4-FFF2-40B4-BE49-F238E27FC236}">
                <a16:creationId xmlns:a16="http://schemas.microsoft.com/office/drawing/2014/main" id="{36D6964A-39BB-47E1-B21D-BACD7EE8A127}"/>
              </a:ext>
              <a:ext uri="{C183D7F6-B498-43B3-948B-1728B52AA6E4}">
                <adec:decorative xmlns:adec="http://schemas.microsoft.com/office/drawing/2017/decorative" val="1"/>
              </a:ext>
            </a:extLst>
          </p:cNvPr>
          <p:cNvSpPr txBox="1">
            <a:spLocks/>
          </p:cNvSpPr>
          <p:nvPr/>
        </p:nvSpPr>
        <p:spPr>
          <a:xfrm>
            <a:off x="8557470" y="4093383"/>
            <a:ext cx="2891866"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buNone/>
              <a:defRPr/>
            </a:pPr>
            <a:r>
              <a:rPr lang="en-US" sz="1400">
                <a:solidFill>
                  <a:schemeClr val="tx1"/>
                </a:solidFill>
                <a:latin typeface="Segoe UI" panose="020B0502040204020203" pitchFamily="34" charset="0"/>
                <a:cs typeface="Segoe UI" panose="020B0502040204020203" pitchFamily="34" charset="0"/>
              </a:rPr>
              <a:t>What’s my exposure to risk?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Is my usage compliant?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How do I control access &amp; use?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What is required by regulation X?</a:t>
            </a:r>
            <a:endParaRPr kumimoji="0" lang="en-US" sz="14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0" name="Subtitle 3">
            <a:extLst>
              <a:ext uri="{FF2B5EF4-FFF2-40B4-BE49-F238E27FC236}">
                <a16:creationId xmlns:a16="http://schemas.microsoft.com/office/drawing/2014/main" id="{D159A249-7328-4A54-ABDB-8E60CA353AC5}"/>
              </a:ext>
              <a:ext uri="{C183D7F6-B498-43B3-948B-1728B52AA6E4}">
                <adec:decorative xmlns:adec="http://schemas.microsoft.com/office/drawing/2017/decorative" val="1"/>
              </a:ext>
            </a:extLst>
          </p:cNvPr>
          <p:cNvSpPr txBox="1">
            <a:spLocks/>
          </p:cNvSpPr>
          <p:nvPr/>
        </p:nvSpPr>
        <p:spPr>
          <a:xfrm>
            <a:off x="8557470" y="3722250"/>
            <a:ext cx="2891866" cy="246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spc="150">
                <a:solidFill>
                  <a:schemeClr val="accent2"/>
                </a:solidFill>
                <a:latin typeface="Segoe UI Semibold" panose="020B0502040204020203" pitchFamily="34" charset="0"/>
                <a:cs typeface="Segoe UI Semibold" panose="020B0502040204020203" pitchFamily="34" charset="0"/>
              </a:rPr>
              <a:t>COMPLIANCE</a:t>
            </a:r>
          </a:p>
        </p:txBody>
      </p:sp>
      <p:sp>
        <p:nvSpPr>
          <p:cNvPr id="21" name="Rectangle 20">
            <a:extLst>
              <a:ext uri="{FF2B5EF4-FFF2-40B4-BE49-F238E27FC236}">
                <a16:creationId xmlns:a16="http://schemas.microsoft.com/office/drawing/2014/main" id="{C3F13873-7A21-4CF6-AC12-1863B192C17D}"/>
              </a:ext>
              <a:ext uri="{C183D7F6-B498-43B3-948B-1728B52AA6E4}">
                <adec:decorative xmlns:adec="http://schemas.microsoft.com/office/drawing/2017/decorative" val="1"/>
              </a:ext>
            </a:extLst>
          </p:cNvPr>
          <p:cNvSpPr/>
          <p:nvPr/>
        </p:nvSpPr>
        <p:spPr>
          <a:xfrm>
            <a:off x="4913631" y="5666233"/>
            <a:ext cx="2364750" cy="415498"/>
          </a:xfrm>
          <a:prstGeom prst="rect">
            <a:avLst/>
          </a:prstGeom>
        </p:spPr>
        <p:txBody>
          <a:bodyPr wrap="none">
            <a:spAutoFit/>
          </a:bodyPr>
          <a:lstStyle/>
          <a:p>
            <a:pPr marL="0" marR="0" lvl="0" indent="0" algn="ctr" defTabSz="114300" rtl="0" eaLnBrk="1" fontAlgn="auto" latinLnBrk="0" hangingPunct="1">
              <a:lnSpc>
                <a:spcPct val="100000"/>
              </a:lnSpc>
              <a:spcBef>
                <a:spcPts val="1800"/>
              </a:spcBef>
              <a:spcAft>
                <a:spcPts val="1200"/>
              </a:spcAft>
              <a:buClrTx/>
              <a:buSzPct val="90000"/>
              <a:buFontTx/>
              <a:buNone/>
              <a:tabLst/>
              <a:defRPr/>
            </a:pPr>
            <a:r>
              <a:rPr lang="en-US" sz="2100" b="1">
                <a:latin typeface="Segoe UI Semibold" panose="020B0502040204020203" pitchFamily="34" charset="0"/>
                <a:cs typeface="Segoe UI Semibold" panose="020B0502040204020203" pitchFamily="34" charset="0"/>
              </a:rPr>
              <a:t>Chief Data Officer</a:t>
            </a:r>
            <a:endParaRPr kumimoji="0" lang="en-US" sz="2100" b="1" u="none" strike="noStrike" kern="1200" cap="none" spc="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30" name="Picture 29">
            <a:extLst>
              <a:ext uri="{FF2B5EF4-FFF2-40B4-BE49-F238E27FC236}">
                <a16:creationId xmlns:a16="http://schemas.microsoft.com/office/drawing/2014/main" id="{6038057B-BA0C-491E-B6E2-D1CB92CB023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760" y="3279858"/>
            <a:ext cx="2679197" cy="2374397"/>
          </a:xfrm>
          <a:prstGeom prst="rect">
            <a:avLst/>
          </a:prstGeom>
        </p:spPr>
      </p:pic>
      <p:pic>
        <p:nvPicPr>
          <p:cNvPr id="32" name="Picture 31">
            <a:extLst>
              <a:ext uri="{FF2B5EF4-FFF2-40B4-BE49-F238E27FC236}">
                <a16:creationId xmlns:a16="http://schemas.microsoft.com/office/drawing/2014/main" id="{EBAFE3FA-6C0A-4C73-A28C-133BC348B26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750" y="1877702"/>
            <a:ext cx="1790902" cy="1681159"/>
          </a:xfrm>
          <a:prstGeom prst="rect">
            <a:avLst/>
          </a:prstGeom>
        </p:spPr>
      </p:pic>
      <p:pic>
        <p:nvPicPr>
          <p:cNvPr id="33" name="Picture 32">
            <a:extLst>
              <a:ext uri="{FF2B5EF4-FFF2-40B4-BE49-F238E27FC236}">
                <a16:creationId xmlns:a16="http://schemas.microsoft.com/office/drawing/2014/main" id="{9F68B40B-2DBC-459D-ADEF-5E1F8DE30EC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52940" y="1811512"/>
            <a:ext cx="1790901" cy="1681159"/>
          </a:xfrm>
          <a:prstGeom prst="rect">
            <a:avLst/>
          </a:prstGeom>
        </p:spPr>
      </p:pic>
      <p:pic>
        <p:nvPicPr>
          <p:cNvPr id="3" name="Picture 2" descr="Azure logo">
            <a:extLst>
              <a:ext uri="{FF2B5EF4-FFF2-40B4-BE49-F238E27FC236}">
                <a16:creationId xmlns:a16="http://schemas.microsoft.com/office/drawing/2014/main" id="{1BD6C8B1-0B35-DF54-7E2E-3F1E0DA1A5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63610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31A1-F36A-464D-90C9-6B8332ED1920}"/>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noProof="0"/>
              <a:t>Elements of </a:t>
            </a:r>
            <a:r>
              <a:rPr lang="en-US" noProof="0">
                <a:solidFill>
                  <a:schemeClr val="accent2"/>
                </a:solidFill>
              </a:rPr>
              <a:t>successful</a:t>
            </a:r>
            <a:r>
              <a:rPr lang="en-US" noProof="0"/>
              <a:t> data governance</a:t>
            </a:r>
            <a:endParaRPr lang="en-US"/>
          </a:p>
        </p:txBody>
      </p:sp>
      <p:sp>
        <p:nvSpPr>
          <p:cNvPr id="4" name="Text Placeholder 3">
            <a:extLst>
              <a:ext uri="{FF2B5EF4-FFF2-40B4-BE49-F238E27FC236}">
                <a16:creationId xmlns:a16="http://schemas.microsoft.com/office/drawing/2014/main" id="{C372A27C-2696-488B-B5B1-73FF197A0FAA}"/>
              </a:ext>
              <a:ext uri="{C183D7F6-B498-43B3-948B-1728B52AA6E4}">
                <adec:decorative xmlns:adec="http://schemas.microsoft.com/office/drawing/2017/decorative" val="1"/>
              </a:ext>
            </a:extLst>
          </p:cNvPr>
          <p:cNvSpPr txBox="1">
            <a:spLocks/>
          </p:cNvSpPr>
          <p:nvPr/>
        </p:nvSpPr>
        <p:spPr>
          <a:xfrm>
            <a:off x="955901" y="3890456"/>
            <a:ext cx="2059032"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Manage growing data landscape </a:t>
            </a:r>
          </a:p>
        </p:txBody>
      </p:sp>
      <p:sp>
        <p:nvSpPr>
          <p:cNvPr id="5" name="Text Placeholder 3">
            <a:extLst>
              <a:ext uri="{FF2B5EF4-FFF2-40B4-BE49-F238E27FC236}">
                <a16:creationId xmlns:a16="http://schemas.microsoft.com/office/drawing/2014/main" id="{E069952A-8FB3-4CF6-8B6D-0659E6B9ADA8}"/>
              </a:ext>
              <a:ext uri="{C183D7F6-B498-43B3-948B-1728B52AA6E4}">
                <adec:decorative xmlns:adec="http://schemas.microsoft.com/office/drawing/2017/decorative" val="1"/>
              </a:ext>
            </a:extLst>
          </p:cNvPr>
          <p:cNvSpPr txBox="1">
            <a:spLocks/>
          </p:cNvSpPr>
          <p:nvPr/>
        </p:nvSpPr>
        <p:spPr>
          <a:xfrm>
            <a:off x="3747560" y="3872516"/>
            <a:ext cx="2194451"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latin typeface="Segoe UI Semibold"/>
                <a:cs typeface="Segoe UI Semibold"/>
              </a:rPr>
              <a:t>Overcome operational silos</a:t>
            </a:r>
            <a:endParaRPr lang="en-US" sz="1600" spc="120">
              <a:solidFill>
                <a:schemeClr val="tx1"/>
              </a:solidFill>
            </a:endParaRPr>
          </a:p>
        </p:txBody>
      </p:sp>
      <p:sp>
        <p:nvSpPr>
          <p:cNvPr id="6" name="Text Placeholder 3">
            <a:extLst>
              <a:ext uri="{FF2B5EF4-FFF2-40B4-BE49-F238E27FC236}">
                <a16:creationId xmlns:a16="http://schemas.microsoft.com/office/drawing/2014/main" id="{A2A2F0AA-28ED-4A4B-87C5-A5D0FECF3402}"/>
              </a:ext>
              <a:ext uri="{C183D7F6-B498-43B3-948B-1728B52AA6E4}">
                <adec:decorative xmlns:adec="http://schemas.microsoft.com/office/drawing/2017/decorative" val="1"/>
              </a:ext>
            </a:extLst>
          </p:cNvPr>
          <p:cNvSpPr txBox="1">
            <a:spLocks/>
          </p:cNvSpPr>
          <p:nvPr/>
        </p:nvSpPr>
        <p:spPr>
          <a:xfrm>
            <a:off x="6674638" y="3905605"/>
            <a:ext cx="15922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Increase data agility</a:t>
            </a:r>
          </a:p>
        </p:txBody>
      </p:sp>
      <p:sp>
        <p:nvSpPr>
          <p:cNvPr id="7" name="Text Placeholder 3">
            <a:extLst>
              <a:ext uri="{FF2B5EF4-FFF2-40B4-BE49-F238E27FC236}">
                <a16:creationId xmlns:a16="http://schemas.microsoft.com/office/drawing/2014/main" id="{41EF69FC-C9B1-4584-9633-E7E730448363}"/>
              </a:ext>
              <a:ext uri="{C183D7F6-B498-43B3-948B-1728B52AA6E4}">
                <adec:decorative xmlns:adec="http://schemas.microsoft.com/office/drawing/2017/decorative" val="1"/>
              </a:ext>
            </a:extLst>
          </p:cNvPr>
          <p:cNvSpPr txBox="1">
            <a:spLocks/>
          </p:cNvSpPr>
          <p:nvPr/>
        </p:nvSpPr>
        <p:spPr>
          <a:xfrm>
            <a:off x="8999478" y="3917878"/>
            <a:ext cx="2396542"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Comply with industry regulations</a:t>
            </a:r>
          </a:p>
        </p:txBody>
      </p:sp>
      <p:pic>
        <p:nvPicPr>
          <p:cNvPr id="40" name="Graphic 39">
            <a:extLst>
              <a:ext uri="{FF2B5EF4-FFF2-40B4-BE49-F238E27FC236}">
                <a16:creationId xmlns:a16="http://schemas.microsoft.com/office/drawing/2014/main" id="{52223C82-9481-46A1-90B7-00C19EE652D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108" y="2861756"/>
            <a:ext cx="1632182" cy="908443"/>
          </a:xfrm>
          <a:prstGeom prst="rect">
            <a:avLst/>
          </a:prstGeom>
        </p:spPr>
      </p:pic>
      <p:pic>
        <p:nvPicPr>
          <p:cNvPr id="41" name="Graphic 40">
            <a:extLst>
              <a:ext uri="{FF2B5EF4-FFF2-40B4-BE49-F238E27FC236}">
                <a16:creationId xmlns:a16="http://schemas.microsoft.com/office/drawing/2014/main" id="{5BB41661-C798-4162-B25C-12245297276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2609" y="2861756"/>
            <a:ext cx="1632182" cy="908443"/>
          </a:xfrm>
          <a:prstGeom prst="rect">
            <a:avLst/>
          </a:prstGeom>
        </p:spPr>
      </p:pic>
      <p:pic>
        <p:nvPicPr>
          <p:cNvPr id="42" name="Graphic 41">
            <a:extLst>
              <a:ext uri="{FF2B5EF4-FFF2-40B4-BE49-F238E27FC236}">
                <a16:creationId xmlns:a16="http://schemas.microsoft.com/office/drawing/2014/main" id="{810EFB53-FBC1-4D0E-860E-DA1FF4FAFB7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2944" y="2861756"/>
            <a:ext cx="1632182" cy="908443"/>
          </a:xfrm>
          <a:prstGeom prst="rect">
            <a:avLst/>
          </a:prstGeom>
        </p:spPr>
      </p:pic>
      <p:pic>
        <p:nvPicPr>
          <p:cNvPr id="43" name="Graphic 42">
            <a:extLst>
              <a:ext uri="{FF2B5EF4-FFF2-40B4-BE49-F238E27FC236}">
                <a16:creationId xmlns:a16="http://schemas.microsoft.com/office/drawing/2014/main" id="{54AE5BF8-D40C-474A-A6BE-48B219DD785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3827" y="2861756"/>
            <a:ext cx="1632182" cy="908443"/>
          </a:xfrm>
          <a:prstGeom prst="rect">
            <a:avLst/>
          </a:prstGeom>
        </p:spPr>
      </p:pic>
      <p:pic>
        <p:nvPicPr>
          <p:cNvPr id="45" name="Graphic 44">
            <a:extLst>
              <a:ext uri="{FF2B5EF4-FFF2-40B4-BE49-F238E27FC236}">
                <a16:creationId xmlns:a16="http://schemas.microsoft.com/office/drawing/2014/main" id="{D333F6C5-8EC3-4DFB-96BA-F9CA53647CE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2193" y="2209072"/>
            <a:ext cx="956524" cy="1005826"/>
          </a:xfrm>
          <a:prstGeom prst="rect">
            <a:avLst/>
          </a:prstGeom>
        </p:spPr>
      </p:pic>
      <p:pic>
        <p:nvPicPr>
          <p:cNvPr id="47" name="Graphic 46">
            <a:extLst>
              <a:ext uri="{FF2B5EF4-FFF2-40B4-BE49-F238E27FC236}">
                <a16:creationId xmlns:a16="http://schemas.microsoft.com/office/drawing/2014/main" id="{6B435FBE-114A-42CE-9FA9-BBF4834D309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0597" y="2457554"/>
            <a:ext cx="922532" cy="808404"/>
          </a:xfrm>
          <a:prstGeom prst="rect">
            <a:avLst/>
          </a:prstGeom>
        </p:spPr>
      </p:pic>
      <p:pic>
        <p:nvPicPr>
          <p:cNvPr id="49" name="Graphic 48">
            <a:extLst>
              <a:ext uri="{FF2B5EF4-FFF2-40B4-BE49-F238E27FC236}">
                <a16:creationId xmlns:a16="http://schemas.microsoft.com/office/drawing/2014/main" id="{A0F9B89A-AC3D-4796-BF10-B620EA63605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9682" y="1989162"/>
            <a:ext cx="728653" cy="722823"/>
          </a:xfrm>
          <a:prstGeom prst="rect">
            <a:avLst/>
          </a:prstGeom>
        </p:spPr>
      </p:pic>
      <p:pic>
        <p:nvPicPr>
          <p:cNvPr id="51" name="Graphic 50">
            <a:extLst>
              <a:ext uri="{FF2B5EF4-FFF2-40B4-BE49-F238E27FC236}">
                <a16:creationId xmlns:a16="http://schemas.microsoft.com/office/drawing/2014/main" id="{AE56357D-539F-48ED-A504-B608E7135FB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7566" y="2190022"/>
            <a:ext cx="1221111" cy="1252537"/>
          </a:xfrm>
          <a:prstGeom prst="rect">
            <a:avLst/>
          </a:prstGeom>
        </p:spPr>
      </p:pic>
      <p:pic>
        <p:nvPicPr>
          <p:cNvPr id="57" name="Graphic 56">
            <a:extLst>
              <a:ext uri="{FF2B5EF4-FFF2-40B4-BE49-F238E27FC236}">
                <a16:creationId xmlns:a16="http://schemas.microsoft.com/office/drawing/2014/main" id="{7905ED8C-6FC6-48B7-A7F7-FA58AF940E47}"/>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00909" y="2401890"/>
            <a:ext cx="371648" cy="679218"/>
          </a:xfrm>
          <a:prstGeom prst="rect">
            <a:avLst/>
          </a:prstGeom>
        </p:spPr>
      </p:pic>
      <p:pic>
        <p:nvPicPr>
          <p:cNvPr id="55" name="Graphic 54">
            <a:extLst>
              <a:ext uri="{FF2B5EF4-FFF2-40B4-BE49-F238E27FC236}">
                <a16:creationId xmlns:a16="http://schemas.microsoft.com/office/drawing/2014/main" id="{218B2A6D-8512-490E-9FA9-19AA0F61556C}"/>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42449" y="2476935"/>
            <a:ext cx="371474" cy="719362"/>
          </a:xfrm>
          <a:prstGeom prst="rect">
            <a:avLst/>
          </a:prstGeom>
        </p:spPr>
      </p:pic>
      <p:pic>
        <p:nvPicPr>
          <p:cNvPr id="53" name="Graphic 52">
            <a:extLst>
              <a:ext uri="{FF2B5EF4-FFF2-40B4-BE49-F238E27FC236}">
                <a16:creationId xmlns:a16="http://schemas.microsoft.com/office/drawing/2014/main" id="{04E93ED0-7344-4BEC-ABAE-412300A509F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48903" y="2608351"/>
            <a:ext cx="424782" cy="720516"/>
          </a:xfrm>
          <a:prstGeom prst="rect">
            <a:avLst/>
          </a:prstGeom>
        </p:spPr>
      </p:pic>
      <p:pic>
        <p:nvPicPr>
          <p:cNvPr id="59" name="Graphic 58">
            <a:extLst>
              <a:ext uri="{FF2B5EF4-FFF2-40B4-BE49-F238E27FC236}">
                <a16:creationId xmlns:a16="http://schemas.microsoft.com/office/drawing/2014/main" id="{104F3E63-CF47-480B-AF73-5298D53F8056}"/>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9994" y="3050991"/>
            <a:ext cx="802543" cy="458277"/>
          </a:xfrm>
          <a:prstGeom prst="rect">
            <a:avLst/>
          </a:prstGeom>
        </p:spPr>
      </p:pic>
      <p:pic>
        <p:nvPicPr>
          <p:cNvPr id="3" name="Picture 2" descr="Azure logo">
            <a:extLst>
              <a:ext uri="{FF2B5EF4-FFF2-40B4-BE49-F238E27FC236}">
                <a16:creationId xmlns:a16="http://schemas.microsoft.com/office/drawing/2014/main" id="{0516C14B-C9A6-B258-B0C6-D5D1C1F38179}"/>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31444" b="-379"/>
          <a:stretch/>
        </p:blipFill>
        <p:spPr>
          <a:xfrm>
            <a:off x="584200" y="6395777"/>
            <a:ext cx="934049" cy="194803"/>
          </a:xfrm>
          <a:prstGeom prst="rect">
            <a:avLst/>
          </a:prstGeom>
        </p:spPr>
      </p:pic>
    </p:spTree>
    <p:extLst>
      <p:ext uri="{BB962C8B-B14F-4D97-AF65-F5344CB8AC3E}">
        <p14:creationId xmlns:p14="http://schemas.microsoft.com/office/powerpoint/2010/main" val="385721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5" name="Graphic 254">
            <a:extLst>
              <a:ext uri="{FF2B5EF4-FFF2-40B4-BE49-F238E27FC236}">
                <a16:creationId xmlns:a16="http://schemas.microsoft.com/office/drawing/2014/main" id="{FCB2B9BB-3494-495B-9C60-8AF6F33B3AF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59703" y="1404119"/>
            <a:ext cx="2977047" cy="1751568"/>
          </a:xfrm>
          <a:prstGeom prst="rect">
            <a:avLst/>
          </a:prstGeom>
        </p:spPr>
      </p:pic>
      <p:pic>
        <p:nvPicPr>
          <p:cNvPr id="254" name="Graphic 253">
            <a:extLst>
              <a:ext uri="{FF2B5EF4-FFF2-40B4-BE49-F238E27FC236}">
                <a16:creationId xmlns:a16="http://schemas.microsoft.com/office/drawing/2014/main" id="{CAE533B2-3244-4832-952A-BB0487ABEE7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761055" y="3419768"/>
            <a:ext cx="2977047" cy="1751568"/>
          </a:xfrm>
          <a:prstGeom prst="rect">
            <a:avLst/>
          </a:prstGeom>
        </p:spPr>
      </p:pic>
      <p:pic>
        <p:nvPicPr>
          <p:cNvPr id="14" name="Graphic 13">
            <a:extLst>
              <a:ext uri="{FF2B5EF4-FFF2-40B4-BE49-F238E27FC236}">
                <a16:creationId xmlns:a16="http://schemas.microsoft.com/office/drawing/2014/main" id="{B00D2E28-B761-41FC-8755-7BBF4E7C30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8812" y="3391932"/>
            <a:ext cx="2977047" cy="1751568"/>
          </a:xfrm>
          <a:prstGeom prst="rect">
            <a:avLst/>
          </a:prstGeom>
        </p:spPr>
      </p:pic>
      <p:pic>
        <p:nvPicPr>
          <p:cNvPr id="250" name="Graphic 249">
            <a:extLst>
              <a:ext uri="{FF2B5EF4-FFF2-40B4-BE49-F238E27FC236}">
                <a16:creationId xmlns:a16="http://schemas.microsoft.com/office/drawing/2014/main" id="{D2CB8785-4C4C-499C-A96C-442A9DFF810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6556" y="3913033"/>
            <a:ext cx="2255542" cy="1320735"/>
          </a:xfrm>
          <a:prstGeom prst="rect">
            <a:avLst/>
          </a:prstGeom>
        </p:spPr>
      </p:pic>
      <p:pic>
        <p:nvPicPr>
          <p:cNvPr id="251" name="Graphic 250">
            <a:extLst>
              <a:ext uri="{FF2B5EF4-FFF2-40B4-BE49-F238E27FC236}">
                <a16:creationId xmlns:a16="http://schemas.microsoft.com/office/drawing/2014/main" id="{1A537770-C418-4C7F-88C8-B9F53C2EF0EF}"/>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68537" y="3972380"/>
            <a:ext cx="1611580" cy="965019"/>
          </a:xfrm>
          <a:prstGeom prst="rect">
            <a:avLst/>
          </a:prstGeom>
        </p:spPr>
      </p:pic>
      <p:pic>
        <p:nvPicPr>
          <p:cNvPr id="245" name="Graphic 244">
            <a:extLst>
              <a:ext uri="{FF2B5EF4-FFF2-40B4-BE49-F238E27FC236}">
                <a16:creationId xmlns:a16="http://schemas.microsoft.com/office/drawing/2014/main" id="{B403B9E2-A2F8-409F-9F72-5CDC177959B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4670" y="3853686"/>
            <a:ext cx="2255542" cy="1320735"/>
          </a:xfrm>
          <a:prstGeom prst="rect">
            <a:avLst/>
          </a:prstGeom>
        </p:spPr>
      </p:pic>
      <p:pic>
        <p:nvPicPr>
          <p:cNvPr id="246" name="Graphic 245">
            <a:extLst>
              <a:ext uri="{FF2B5EF4-FFF2-40B4-BE49-F238E27FC236}">
                <a16:creationId xmlns:a16="http://schemas.microsoft.com/office/drawing/2014/main" id="{A18BDE8A-A0F7-4ECF-9394-F63FE94147B2}"/>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6651" y="3913033"/>
            <a:ext cx="1611580" cy="965019"/>
          </a:xfrm>
          <a:prstGeom prst="rect">
            <a:avLst/>
          </a:prstGeom>
        </p:spPr>
      </p:pic>
      <p:pic>
        <p:nvPicPr>
          <p:cNvPr id="12" name="Graphic 11">
            <a:extLst>
              <a:ext uri="{FF2B5EF4-FFF2-40B4-BE49-F238E27FC236}">
                <a16:creationId xmlns:a16="http://schemas.microsoft.com/office/drawing/2014/main" id="{766FDF3F-D0C7-48A8-A195-3A364518E61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4505" y="1271528"/>
            <a:ext cx="2255542" cy="1320735"/>
          </a:xfrm>
          <a:prstGeom prst="rect">
            <a:avLst/>
          </a:prstGeom>
        </p:spPr>
      </p:pic>
      <p:pic>
        <p:nvPicPr>
          <p:cNvPr id="11" name="Graphic 10">
            <a:extLst>
              <a:ext uri="{FF2B5EF4-FFF2-40B4-BE49-F238E27FC236}">
                <a16:creationId xmlns:a16="http://schemas.microsoft.com/office/drawing/2014/main" id="{7BD3FB0A-AC37-47B0-A0D8-CCF50EC1472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6486" y="1330875"/>
            <a:ext cx="1611580" cy="965019"/>
          </a:xfrm>
          <a:prstGeom prst="rect">
            <a:avLst/>
          </a:prstGeom>
        </p:spPr>
      </p:pic>
      <p:sp>
        <p:nvSpPr>
          <p:cNvPr id="153" name="Freeform: Shape 324">
            <a:extLst>
              <a:ext uri="{FF2B5EF4-FFF2-40B4-BE49-F238E27FC236}">
                <a16:creationId xmlns:a16="http://schemas.microsoft.com/office/drawing/2014/main" id="{8AFDB28A-B5CA-FD4B-86E0-5E8630F0E24A}"/>
              </a:ext>
              <a:ext uri="{C183D7F6-B498-43B3-948B-1728B52AA6E4}">
                <adec:decorative xmlns:adec="http://schemas.microsoft.com/office/drawing/2017/decorative" val="1"/>
              </a:ext>
            </a:extLst>
          </p:cNvPr>
          <p:cNvSpPr/>
          <p:nvPr/>
        </p:nvSpPr>
        <p:spPr>
          <a:xfrm>
            <a:off x="6725534" y="1757059"/>
            <a:ext cx="489654" cy="28016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157" name="TextBox 156">
            <a:extLst>
              <a:ext uri="{FF2B5EF4-FFF2-40B4-BE49-F238E27FC236}">
                <a16:creationId xmlns:a16="http://schemas.microsoft.com/office/drawing/2014/main" id="{10D12A81-3644-AB47-8F3F-D72FCA8BB31B}"/>
              </a:ext>
              <a:ext uri="{C183D7F6-B498-43B3-948B-1728B52AA6E4}">
                <adec:decorative xmlns:adec="http://schemas.microsoft.com/office/drawing/2017/decorative" val="1"/>
              </a:ext>
            </a:extLst>
          </p:cNvPr>
          <p:cNvSpPr txBox="1"/>
          <p:nvPr/>
        </p:nvSpPr>
        <p:spPr>
          <a:xfrm>
            <a:off x="6396890" y="1596381"/>
            <a:ext cx="215444" cy="738985"/>
          </a:xfrm>
          <a:prstGeom prst="rect">
            <a:avLst/>
          </a:prstGeom>
          <a:noFill/>
        </p:spPr>
        <p:txBody>
          <a:bodyPr vert="vert" wrap="none" lIns="0" tIns="0" rIns="0" bIns="0" rtlCol="0">
            <a:spAutoFit/>
            <a:scene3d>
              <a:camera prst="isometricTopUp"/>
              <a:lightRig rig="threePt" dir="t">
                <a:rot lat="0" lon="0" rev="3600000"/>
              </a:lightRig>
            </a:scene3d>
          </a:bodyPr>
          <a:lstStyle/>
          <a:p>
            <a:pPr algn="ctr" defTabSz="548620"/>
            <a:r>
              <a:rPr lang="en-US" sz="1400">
                <a:solidFill>
                  <a:srgbClr val="FFFFFF"/>
                </a:solidFill>
                <a:latin typeface="Segoe UI Semibold"/>
              </a:rPr>
              <a:t>On-prem</a:t>
            </a:r>
          </a:p>
        </p:txBody>
      </p:sp>
      <p:sp>
        <p:nvSpPr>
          <p:cNvPr id="128" name="TextBox 127">
            <a:extLst>
              <a:ext uri="{FF2B5EF4-FFF2-40B4-BE49-F238E27FC236}">
                <a16:creationId xmlns:a16="http://schemas.microsoft.com/office/drawing/2014/main" id="{B9DD0687-7DD4-0D48-8B69-0BEF6CE5FA6E}"/>
              </a:ext>
              <a:ext uri="{C183D7F6-B498-43B3-948B-1728B52AA6E4}">
                <adec:decorative xmlns:adec="http://schemas.microsoft.com/office/drawing/2017/decorative" val="1"/>
              </a:ext>
            </a:extLst>
          </p:cNvPr>
          <p:cNvSpPr txBox="1"/>
          <p:nvPr/>
        </p:nvSpPr>
        <p:spPr>
          <a:xfrm>
            <a:off x="10419341" y="4090424"/>
            <a:ext cx="215444" cy="878446"/>
          </a:xfrm>
          <a:prstGeom prst="rect">
            <a:avLst/>
          </a:prstGeom>
          <a:noFill/>
        </p:spPr>
        <p:txBody>
          <a:bodyPr vert="vert" wrap="none" lIns="0" tIns="0" rIns="0" bIns="0" rtlCol="0">
            <a:spAutoFit/>
            <a:scene3d>
              <a:camera prst="isometricTopUp"/>
              <a:lightRig rig="threePt" dir="t">
                <a:rot lat="0" lon="0" rev="3600000"/>
              </a:lightRig>
            </a:scene3d>
          </a:bodyPr>
          <a:lstStyle/>
          <a:p>
            <a:pPr algn="ctr" defTabSz="548620"/>
            <a:r>
              <a:rPr lang="en-US" sz="1400" err="1">
                <a:solidFill>
                  <a:srgbClr val="FFFFFF"/>
                </a:solidFill>
                <a:latin typeface="Segoe UI Semibold"/>
              </a:rPr>
              <a:t>Multicloud</a:t>
            </a:r>
            <a:endParaRPr lang="en-US" sz="1400">
              <a:solidFill>
                <a:srgbClr val="FFFFFF"/>
              </a:solidFill>
              <a:latin typeface="Segoe UI Semibold"/>
            </a:endParaRPr>
          </a:p>
        </p:txBody>
      </p:sp>
      <p:sp>
        <p:nvSpPr>
          <p:cNvPr id="58" name="TextBox 57">
            <a:extLst>
              <a:ext uri="{FF2B5EF4-FFF2-40B4-BE49-F238E27FC236}">
                <a16:creationId xmlns:a16="http://schemas.microsoft.com/office/drawing/2014/main" id="{E2DF839E-7F76-F245-9809-BB1549D16D09}"/>
              </a:ext>
              <a:ext uri="{C183D7F6-B498-43B3-948B-1728B52AA6E4}">
                <adec:decorative xmlns:adec="http://schemas.microsoft.com/office/drawing/2017/decorative" val="1"/>
              </a:ext>
            </a:extLst>
          </p:cNvPr>
          <p:cNvSpPr txBox="1"/>
          <p:nvPr/>
        </p:nvSpPr>
        <p:spPr>
          <a:xfrm>
            <a:off x="6430633" y="4163315"/>
            <a:ext cx="215444" cy="561702"/>
          </a:xfrm>
          <a:prstGeom prst="rect">
            <a:avLst/>
          </a:prstGeom>
          <a:noFill/>
        </p:spPr>
        <p:txBody>
          <a:bodyPr vert="vert" wrap="square" lIns="0" tIns="0" rIns="0" bIns="0" rtlCol="0">
            <a:spAutoFit/>
            <a:scene3d>
              <a:camera prst="isometricTopUp"/>
              <a:lightRig rig="threePt" dir="t">
                <a:rot lat="0" lon="0" rev="3600000"/>
              </a:lightRig>
            </a:scene3d>
          </a:bodyPr>
          <a:lstStyle/>
          <a:p>
            <a:pPr algn="ctr" defTabSz="548620"/>
            <a:r>
              <a:rPr lang="en-US" sz="1400">
                <a:solidFill>
                  <a:srgbClr val="FFFFFF"/>
                </a:solidFill>
                <a:latin typeface="Segoe UI Semibold"/>
              </a:rPr>
              <a:t>SaaS</a:t>
            </a:r>
          </a:p>
        </p:txBody>
      </p:sp>
      <p:sp>
        <p:nvSpPr>
          <p:cNvPr id="239" name="Title 1">
            <a:extLst>
              <a:ext uri="{FF2B5EF4-FFF2-40B4-BE49-F238E27FC236}">
                <a16:creationId xmlns:a16="http://schemas.microsoft.com/office/drawing/2014/main" id="{A8208810-8994-5343-BE2F-30FC499977B5}"/>
              </a:ext>
              <a:ext uri="{C183D7F6-B498-43B3-948B-1728B52AA6E4}">
                <adec:decorative xmlns:adec="http://schemas.microsoft.com/office/drawing/2017/decorative" val="1"/>
              </a:ext>
            </a:extLst>
          </p:cNvPr>
          <p:cNvSpPr txBox="1">
            <a:spLocks noGrp="1"/>
          </p:cNvSpPr>
          <p:nvPr>
            <p:ph type="title"/>
          </p:nvPr>
        </p:nvSpPr>
        <p:spPr>
          <a:xfrm>
            <a:off x="584200" y="1528763"/>
            <a:ext cx="5507037" cy="9794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noProof="0"/>
              <a:t>Reimagine </a:t>
            </a:r>
          </a:p>
          <a:p>
            <a:pPr lvl="0"/>
            <a:r>
              <a:rPr lang="en-US" noProof="0"/>
              <a:t>data governance with </a:t>
            </a:r>
            <a:r>
              <a:rPr lang="en-US" noProof="0">
                <a:solidFill>
                  <a:schemeClr val="accent2"/>
                </a:solidFill>
              </a:rPr>
              <a:t>Microsoft Purview</a:t>
            </a:r>
          </a:p>
        </p:txBody>
      </p:sp>
      <p:sp>
        <p:nvSpPr>
          <p:cNvPr id="7" name="Text Placeholder 6">
            <a:extLst>
              <a:ext uri="{FF2B5EF4-FFF2-40B4-BE49-F238E27FC236}">
                <a16:creationId xmlns:a16="http://schemas.microsoft.com/office/drawing/2014/main" id="{3D2C6B1C-CA45-46C2-9FDC-6D1A138528C1}"/>
              </a:ext>
              <a:ext uri="{C183D7F6-B498-43B3-948B-1728B52AA6E4}">
                <adec:decorative xmlns:adec="http://schemas.microsoft.com/office/drawing/2017/decorative" val="1"/>
              </a:ext>
            </a:extLst>
          </p:cNvPr>
          <p:cNvSpPr>
            <a:spLocks noGrp="1"/>
          </p:cNvSpPr>
          <p:nvPr>
            <p:ph type="body" sz="quarter" idx="10"/>
          </p:nvPr>
        </p:nvSpPr>
        <p:spPr>
          <a:xfrm>
            <a:off x="648919" y="4172963"/>
            <a:ext cx="5655235" cy="369332"/>
          </a:xfrm>
        </p:spPr>
        <p:txBody>
          <a:bodyPr/>
          <a:lstStyle/>
          <a:p>
            <a:r>
              <a:rPr lang="en-US">
                <a:solidFill>
                  <a:schemeClr val="accent2"/>
                </a:solidFill>
                <a:latin typeface="Segoe UI" panose="020B0502040204020203" pitchFamily="34" charset="0"/>
              </a:rPr>
              <a:t>Unified  |  Hybrid  |  Open </a:t>
            </a:r>
          </a:p>
        </p:txBody>
      </p:sp>
      <p:pic>
        <p:nvPicPr>
          <p:cNvPr id="8" name="Graphic 7">
            <a:extLst>
              <a:ext uri="{FF2B5EF4-FFF2-40B4-BE49-F238E27FC236}">
                <a16:creationId xmlns:a16="http://schemas.microsoft.com/office/drawing/2014/main" id="{45043634-9EE1-4692-A51D-5928F46DBC9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3185" y="820174"/>
            <a:ext cx="869741" cy="1110473"/>
          </a:xfrm>
          <a:prstGeom prst="rect">
            <a:avLst/>
          </a:prstGeom>
        </p:spPr>
      </p:pic>
      <p:pic>
        <p:nvPicPr>
          <p:cNvPr id="9" name="Graphic 8">
            <a:extLst>
              <a:ext uri="{FF2B5EF4-FFF2-40B4-BE49-F238E27FC236}">
                <a16:creationId xmlns:a16="http://schemas.microsoft.com/office/drawing/2014/main" id="{CF7DB9D7-D876-49F9-B424-CFCE964D9450}"/>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6126" y="3490228"/>
            <a:ext cx="1014902" cy="994189"/>
          </a:xfrm>
          <a:prstGeom prst="rect">
            <a:avLst/>
          </a:prstGeom>
        </p:spPr>
      </p:pic>
      <p:pic>
        <p:nvPicPr>
          <p:cNvPr id="10" name="Graphic 9">
            <a:extLst>
              <a:ext uri="{FF2B5EF4-FFF2-40B4-BE49-F238E27FC236}">
                <a16:creationId xmlns:a16="http://schemas.microsoft.com/office/drawing/2014/main" id="{E6FABD88-6D0C-46DE-8E1F-44EDDBE513A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74327" y="2927761"/>
            <a:ext cx="684610" cy="813596"/>
          </a:xfrm>
          <a:prstGeom prst="rect">
            <a:avLst/>
          </a:prstGeom>
        </p:spPr>
      </p:pic>
      <p:pic>
        <p:nvPicPr>
          <p:cNvPr id="13" name="Graphic 12">
            <a:extLst>
              <a:ext uri="{FF2B5EF4-FFF2-40B4-BE49-F238E27FC236}">
                <a16:creationId xmlns:a16="http://schemas.microsoft.com/office/drawing/2014/main" id="{30219384-8A34-493E-820A-50CF67C5984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74862" y="3277577"/>
            <a:ext cx="1013263" cy="1229893"/>
          </a:xfrm>
          <a:prstGeom prst="rect">
            <a:avLst/>
          </a:prstGeom>
        </p:spPr>
      </p:pic>
      <p:pic>
        <p:nvPicPr>
          <p:cNvPr id="15" name="Graphic 14">
            <a:extLst>
              <a:ext uri="{FF2B5EF4-FFF2-40B4-BE49-F238E27FC236}">
                <a16:creationId xmlns:a16="http://schemas.microsoft.com/office/drawing/2014/main" id="{BF7CEF5A-7116-4FA3-9884-D32643A3752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43921" y="2224391"/>
            <a:ext cx="3371447" cy="1999275"/>
          </a:xfrm>
          <a:prstGeom prst="rect">
            <a:avLst/>
          </a:prstGeom>
        </p:spPr>
      </p:pic>
      <p:pic>
        <p:nvPicPr>
          <p:cNvPr id="121" name="Graphic 120">
            <a:extLst>
              <a:ext uri="{FF2B5EF4-FFF2-40B4-BE49-F238E27FC236}">
                <a16:creationId xmlns:a16="http://schemas.microsoft.com/office/drawing/2014/main" id="{0B79C4A7-C4F1-0440-A038-F6C51DA232D0}"/>
              </a:ext>
              <a:ext uri="{C183D7F6-B498-43B3-948B-1728B52AA6E4}">
                <adec:decorative xmlns:adec="http://schemas.microsoft.com/office/drawing/2017/decorative" val="1"/>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a:stretch/>
        </p:blipFill>
        <p:spPr>
          <a:xfrm>
            <a:off x="7640770" y="1645710"/>
            <a:ext cx="1875722" cy="1157362"/>
          </a:xfrm>
          <a:prstGeom prst="rect">
            <a:avLst/>
          </a:prstGeom>
          <a:effectLst>
            <a:outerShdw blurRad="127000" dist="317500" dir="5400000" sx="90000" sy="-19000" rotWithShape="0">
              <a:prstClr val="black">
                <a:alpha val="48000"/>
              </a:prstClr>
            </a:outerShdw>
          </a:effectLst>
          <a:scene3d>
            <a:camera prst="perspectiveContrastingLeftFacing" fov="7200000">
              <a:rot lat="1200000" lon="3000000" rev="21594000"/>
            </a:camera>
            <a:lightRig rig="threePt" dir="t"/>
          </a:scene3d>
          <a:sp3d z="6350" prstMaterial="matte"/>
        </p:spPr>
      </p:pic>
      <p:pic>
        <p:nvPicPr>
          <p:cNvPr id="2" name="Picture 1" descr="Azure logo">
            <a:extLst>
              <a:ext uri="{FF2B5EF4-FFF2-40B4-BE49-F238E27FC236}">
                <a16:creationId xmlns:a16="http://schemas.microsoft.com/office/drawing/2014/main" id="{81522E10-DC1B-7C5C-884F-E1A6DDB190B9}"/>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60450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1" ma:contentTypeDescription="Create a new document." ma:contentTypeScope="" ma:versionID="43db29f9e949cd03bf286d22eb472d86">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69871f244b39e768c003dae855ca0958"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368F07-B635-42F3-9ABF-B467BADB2D27}">
  <ds:schemaRefs>
    <ds:schemaRef ds:uri="http://purl.org/dc/dcmitype/"/>
    <ds:schemaRef ds:uri="http://purl.org/dc/terms/"/>
    <ds:schemaRef ds:uri="07c5dfa0-33a3-47dd-bfb7-87fb96739115"/>
    <ds:schemaRef ds:uri="http://purl.org/dc/elements/1.1/"/>
    <ds:schemaRef ds:uri="http://schemas.microsoft.com/office/infopath/2007/PartnerControls"/>
    <ds:schemaRef ds:uri="b1c3d6fc-5689-40cc-899d-3b916b4ff5bf"/>
    <ds:schemaRef ds:uri="http://www.w3.org/XML/1998/namespace"/>
    <ds:schemaRef ds:uri="http://schemas.microsoft.com/office/2006/documentManagement/types"/>
    <ds:schemaRef ds:uri="http://schemas.openxmlformats.org/package/2006/metadata/core-properties"/>
    <ds:schemaRef ds:uri="230e9df3-be65-4c73-a93b-d1236ebd677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05135014-1ED7-497C-A2E0-6BA1FD0BF449}">
  <ds:schemaRefs>
    <ds:schemaRef ds:uri="http://schemas.microsoft.com/sharepoint/v3/contenttype/forms"/>
  </ds:schemaRefs>
</ds:datastoreItem>
</file>

<file path=customXml/itemProps3.xml><?xml version="1.0" encoding="utf-8"?>
<ds:datastoreItem xmlns:ds="http://schemas.openxmlformats.org/officeDocument/2006/customXml" ds:itemID="{D30E6D8E-871B-47A4-B518-F2571DB30F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1931</Words>
  <Application>Microsoft Office PowerPoint</Application>
  <PresentationFormat>Widescreen</PresentationFormat>
  <Paragraphs>265</Paragraphs>
  <Slides>25</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Arial</vt:lpstr>
      <vt:lpstr>Calibri</vt:lpstr>
      <vt:lpstr>Consolas</vt:lpstr>
      <vt:lpstr>Lava Std</vt:lpstr>
      <vt:lpstr>Segoe</vt:lpstr>
      <vt:lpstr>Segoe UI</vt:lpstr>
      <vt:lpstr>Segoe UI Semibold</vt:lpstr>
      <vt:lpstr>Segoe UI Semilight</vt:lpstr>
      <vt:lpstr>Symbol</vt:lpstr>
      <vt:lpstr>Times New Roman</vt:lpstr>
      <vt:lpstr>Wingdings</vt:lpstr>
      <vt:lpstr>Black Template</vt:lpstr>
      <vt:lpstr>1_Black Template</vt:lpstr>
      <vt:lpstr>Microsoft Purview</vt:lpstr>
      <vt:lpstr>Data-driven transformations yield significant benefits</vt:lpstr>
      <vt:lpstr>Today’s  data realities</vt:lpstr>
      <vt:lpstr>Introducing Microsoft Intelligent Data Platform</vt:lpstr>
      <vt:lpstr>Transform with the Microsoft Cloud</vt:lpstr>
      <vt:lpstr>Data is your most strategic asset</vt:lpstr>
      <vt:lpstr>Data governance is becoming increasingly interdisciplinary</vt:lpstr>
      <vt:lpstr>Elements of successful data governance</vt:lpstr>
      <vt:lpstr>Reimagine  data governance with Microsoft Purview</vt:lpstr>
      <vt:lpstr>Microsoft Purview enables unified data governance</vt:lpstr>
      <vt:lpstr>Reimagine data governance in the cloud</vt:lpstr>
      <vt:lpstr>Establish the foundation for effective data governance</vt:lpstr>
      <vt:lpstr>Maximize business value of data</vt:lpstr>
      <vt:lpstr>Gain insight into data use across the estate</vt:lpstr>
      <vt:lpstr>Unified Data Governance with Microsoft Purview</vt:lpstr>
      <vt:lpstr>Unify and make data meaningful using Microsoft Purview Data Map</vt:lpstr>
      <vt:lpstr>Enable effortless discovery of trusted data with Microsoft Purview  Data Catalog</vt:lpstr>
      <vt:lpstr>Share data within or between organizations using Microsoft Purview Data Sharing </vt:lpstr>
      <vt:lpstr>Get a bird’s-eye view of your data landscape with Microsoft Purview Data Estate Insights</vt:lpstr>
      <vt:lpstr>Provision access to data through an intuitive authoring experience with Microsoft Purview  Data Policy</vt:lpstr>
      <vt:lpstr>Make the most of your Microsoft investments</vt:lpstr>
      <vt:lpstr>Microsoft Purview Features</vt:lpstr>
      <vt:lpstr>      “Purview not only addresses the governance needs of our ambitious data estate, but the latest discovery features and simple UI will empower our analyst community to search and quickly understand the data across Heathrow. The ability to easily discover assets and browse lineage will ensure we follow trusted data across the enterprise based on common data standards, driving us to be more data-driven and efficient.“</vt:lpstr>
      <vt:lpstr>Microsoft Purview Trusted Partners</vt:lpstr>
      <vt:lpstr>© 2020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Purview</dc:title>
  <dc:creator>Cindy Na</dc:creator>
  <cp:lastModifiedBy>Taygan Rifat</cp:lastModifiedBy>
  <cp:revision>4</cp:revision>
  <dcterms:created xsi:type="dcterms:W3CDTF">2020-10-29T19:55:49Z</dcterms:created>
  <dcterms:modified xsi:type="dcterms:W3CDTF">2022-08-08T15:48:33Z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ies>
</file>